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30"/>
  </p:notesMasterIdLst>
  <p:sldIdLst>
    <p:sldId id="256" r:id="rId2"/>
    <p:sldId id="257" r:id="rId3"/>
    <p:sldId id="258" r:id="rId4"/>
    <p:sldId id="261" r:id="rId5"/>
    <p:sldId id="262" r:id="rId6"/>
    <p:sldId id="263" r:id="rId7"/>
    <p:sldId id="264" r:id="rId8"/>
    <p:sldId id="265" r:id="rId9"/>
    <p:sldId id="266" r:id="rId10"/>
    <p:sldId id="267" r:id="rId11"/>
    <p:sldId id="268" r:id="rId12"/>
    <p:sldId id="808" r:id="rId13"/>
    <p:sldId id="269" r:id="rId14"/>
    <p:sldId id="270" r:id="rId15"/>
    <p:sldId id="271" r:id="rId16"/>
    <p:sldId id="272" r:id="rId17"/>
    <p:sldId id="273" r:id="rId18"/>
    <p:sldId id="274" r:id="rId19"/>
    <p:sldId id="811" r:id="rId20"/>
    <p:sldId id="275" r:id="rId21"/>
    <p:sldId id="276" r:id="rId22"/>
    <p:sldId id="277" r:id="rId23"/>
    <p:sldId id="278" r:id="rId24"/>
    <p:sldId id="809" r:id="rId25"/>
    <p:sldId id="279" r:id="rId26"/>
    <p:sldId id="280" r:id="rId27"/>
    <p:sldId id="810"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C7FBB-CED0-4815-8CFF-FE287AA46CD6}"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22EF2-CB60-438D-A6F6-AD15E835FFBE}" type="slidenum">
              <a:rPr lang="en-IN" smtClean="0"/>
              <a:t>‹#›</a:t>
            </a:fld>
            <a:endParaRPr lang="en-IN"/>
          </a:p>
        </p:txBody>
      </p:sp>
    </p:spTree>
    <p:extLst>
      <p:ext uri="{BB962C8B-B14F-4D97-AF65-F5344CB8AC3E}">
        <p14:creationId xmlns:p14="http://schemas.microsoft.com/office/powerpoint/2010/main" val="221530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C22EF2-CB60-438D-A6F6-AD15E835FFBE}" type="slidenum">
              <a:rPr lang="en-IN" smtClean="0"/>
              <a:t>18</a:t>
            </a:fld>
            <a:endParaRPr lang="en-IN"/>
          </a:p>
        </p:txBody>
      </p:sp>
    </p:spTree>
    <p:extLst>
      <p:ext uri="{BB962C8B-B14F-4D97-AF65-F5344CB8AC3E}">
        <p14:creationId xmlns:p14="http://schemas.microsoft.com/office/powerpoint/2010/main" val="206261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55926880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65671277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0201448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6979057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39588336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8680588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41332398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4671305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04036449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1341746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1803773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56452186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79F51-9BE1-4A51-9BD0-FBFCF685B6EF}" type="datetimeFigureOut">
              <a:rPr lang="en-IN" smtClean="0"/>
              <a:t>29-06-2024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0879315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8960872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79F51-9BE1-4A51-9BD0-FBFCF685B6EF}" type="datetimeFigureOut">
              <a:rPr lang="en-IN" smtClean="0"/>
              <a:t>29-06-2024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04150944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3730078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7141912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79F51-9BE1-4A51-9BD0-FBFCF685B6EF}" type="datetimeFigureOut">
              <a:rPr lang="en-IN" smtClean="0"/>
              <a:t>29-06-2024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F40372-958C-4600-B0DA-AA6D8D6EF61C}" type="slidenum">
              <a:rPr lang="en-IN" smtClean="0"/>
              <a:t>‹#›</a:t>
            </a:fld>
            <a:endParaRPr lang="en-IN"/>
          </a:p>
        </p:txBody>
      </p:sp>
    </p:spTree>
    <p:extLst>
      <p:ext uri="{BB962C8B-B14F-4D97-AF65-F5344CB8AC3E}">
        <p14:creationId xmlns:p14="http://schemas.microsoft.com/office/powerpoint/2010/main" val="2541481740"/>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ransition spd="slow">
    <p:push dir="u"/>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4.png"/><Relationship Id="rId7"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7.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498F-0CDA-AD28-16FB-17C5AB6E827A}"/>
              </a:ext>
            </a:extLst>
          </p:cNvPr>
          <p:cNvSpPr>
            <a:spLocks noGrp="1"/>
          </p:cNvSpPr>
          <p:nvPr>
            <p:ph type="ctrTitle"/>
          </p:nvPr>
        </p:nvSpPr>
        <p:spPr>
          <a:xfrm>
            <a:off x="1621451" y="403122"/>
            <a:ext cx="9046548" cy="2211162"/>
          </a:xfrm>
        </p:spPr>
        <p:txBody>
          <a:bodyPr>
            <a:normAutofit/>
          </a:bodyPr>
          <a:lstStyle/>
          <a:p>
            <a:pPr algn="ctr"/>
            <a:r>
              <a:rPr lang="en-US" dirty="0"/>
              <a:t>On Job training (INTERNSHIP) PROJRCT PRESENTATION</a:t>
            </a:r>
            <a:endParaRPr lang="en-IN" dirty="0"/>
          </a:p>
        </p:txBody>
      </p:sp>
      <p:sp>
        <p:nvSpPr>
          <p:cNvPr id="3" name="Subtitle 2">
            <a:extLst>
              <a:ext uri="{FF2B5EF4-FFF2-40B4-BE49-F238E27FC236}">
                <a16:creationId xmlns:a16="http://schemas.microsoft.com/office/drawing/2014/main" id="{D2DD7CED-DC77-5A81-D0A5-C4D4A23B018F}"/>
              </a:ext>
            </a:extLst>
          </p:cNvPr>
          <p:cNvSpPr>
            <a:spLocks noGrp="1"/>
          </p:cNvSpPr>
          <p:nvPr>
            <p:ph type="subTitle" idx="1"/>
          </p:nvPr>
        </p:nvSpPr>
        <p:spPr>
          <a:xfrm>
            <a:off x="1595269" y="3087328"/>
            <a:ext cx="8925247" cy="2635045"/>
          </a:xfrm>
        </p:spPr>
        <p:txBody>
          <a:bodyPr>
            <a:normAutofit/>
          </a:bodyPr>
          <a:lstStyle/>
          <a:p>
            <a:endParaRPr lang="en-US" sz="4400" dirty="0"/>
          </a:p>
        </p:txBody>
      </p:sp>
      <p:sp>
        <p:nvSpPr>
          <p:cNvPr id="8" name="Rectangle: Rounded Corners 7">
            <a:extLst>
              <a:ext uri="{FF2B5EF4-FFF2-40B4-BE49-F238E27FC236}">
                <a16:creationId xmlns:a16="http://schemas.microsoft.com/office/drawing/2014/main" id="{02C1594A-3B0C-C7E8-20D4-F2ECC43C3498}"/>
              </a:ext>
            </a:extLst>
          </p:cNvPr>
          <p:cNvSpPr/>
          <p:nvPr/>
        </p:nvSpPr>
        <p:spPr>
          <a:xfrm>
            <a:off x="1130711" y="2703871"/>
            <a:ext cx="9881418" cy="3500284"/>
          </a:xfrm>
          <a:prstGeom prst="roundRect">
            <a:avLst/>
          </a:prstGeom>
          <a:solidFill>
            <a:schemeClr val="accent5">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Bahnschrift SemiBold SemiConden" panose="020B0502040204020203" pitchFamily="34" charset="0"/>
              </a:rPr>
              <a:t>Bike Sharing Demand Prediction</a:t>
            </a:r>
          </a:p>
          <a:p>
            <a:pPr algn="ctr"/>
            <a:endParaRPr lang="en-IN" sz="4800" dirty="0">
              <a:solidFill>
                <a:schemeClr val="bg1"/>
              </a:solidFill>
              <a:latin typeface="Bahnschrift SemiBold SemiConden" panose="020B0502040204020203" pitchFamily="34" charset="0"/>
            </a:endParaRPr>
          </a:p>
          <a:p>
            <a:pPr algn="ctr"/>
            <a:endParaRPr lang="en-IN" sz="4800" dirty="0">
              <a:solidFill>
                <a:schemeClr val="bg1"/>
              </a:solidFill>
              <a:latin typeface="Bahnschrift SemiBold SemiConden" panose="020B0502040204020203" pitchFamily="34" charset="0"/>
            </a:endParaRPr>
          </a:p>
        </p:txBody>
      </p:sp>
      <p:pic>
        <p:nvPicPr>
          <p:cNvPr id="10" name="Picture 9">
            <a:extLst>
              <a:ext uri="{FF2B5EF4-FFF2-40B4-BE49-F238E27FC236}">
                <a16:creationId xmlns:a16="http://schemas.microsoft.com/office/drawing/2014/main" id="{601B1BD1-C22C-6787-AD33-077D2E47F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00" y="4239239"/>
            <a:ext cx="4214659" cy="1724025"/>
          </a:xfrm>
          <a:prstGeom prst="rect">
            <a:avLst/>
          </a:prstGeom>
        </p:spPr>
      </p:pic>
    </p:spTree>
    <p:extLst>
      <p:ext uri="{BB962C8B-B14F-4D97-AF65-F5344CB8AC3E}">
        <p14:creationId xmlns:p14="http://schemas.microsoft.com/office/powerpoint/2010/main" val="331715239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E280D-0AD1-1E22-BB93-80582F15B1EA}"/>
              </a:ext>
            </a:extLst>
          </p:cNvPr>
          <p:cNvPicPr>
            <a:picLocks noChangeAspect="1"/>
          </p:cNvPicPr>
          <p:nvPr/>
        </p:nvPicPr>
        <p:blipFill>
          <a:blip r:embed="rId2"/>
          <a:stretch>
            <a:fillRect/>
          </a:stretch>
        </p:blipFill>
        <p:spPr>
          <a:xfrm>
            <a:off x="5953159" y="124322"/>
            <a:ext cx="6106377" cy="3002336"/>
          </a:xfrm>
          <a:prstGeom prst="rect">
            <a:avLst/>
          </a:prstGeom>
        </p:spPr>
      </p:pic>
      <p:sp>
        <p:nvSpPr>
          <p:cNvPr id="5" name="Rectangle: Diagonal Corners Rounded 4">
            <a:extLst>
              <a:ext uri="{FF2B5EF4-FFF2-40B4-BE49-F238E27FC236}">
                <a16:creationId xmlns:a16="http://schemas.microsoft.com/office/drawing/2014/main" id="{FB983C95-D5DB-61CB-47C2-621B1658199A}"/>
              </a:ext>
            </a:extLst>
          </p:cNvPr>
          <p:cNvSpPr/>
          <p:nvPr/>
        </p:nvSpPr>
        <p:spPr>
          <a:xfrm>
            <a:off x="400257" y="1167619"/>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a:t>
            </a:r>
            <a:r>
              <a:rPr lang="en-US" dirty="0" smtClean="0"/>
              <a:t>n </a:t>
            </a:r>
            <a:r>
              <a:rPr lang="en-US" dirty="0"/>
              <a:t>an average  </a:t>
            </a:r>
            <a:r>
              <a:rPr lang="en-US" dirty="0" smtClean="0"/>
              <a:t>the demand for rental </a:t>
            </a:r>
            <a:r>
              <a:rPr lang="en-US" dirty="0"/>
              <a:t>bikes </a:t>
            </a:r>
            <a:r>
              <a:rPr lang="en-US" dirty="0" smtClean="0"/>
              <a:t>is </a:t>
            </a:r>
            <a:r>
              <a:rPr lang="en-US" dirty="0"/>
              <a:t> </a:t>
            </a:r>
            <a:r>
              <a:rPr lang="en-US" dirty="0" smtClean="0"/>
              <a:t>high for </a:t>
            </a:r>
            <a:r>
              <a:rPr lang="en-US" dirty="0"/>
              <a:t>18 hours while </a:t>
            </a:r>
            <a:r>
              <a:rPr lang="en-US" dirty="0" smtClean="0"/>
              <a:t>demand is less for </a:t>
            </a:r>
            <a:r>
              <a:rPr lang="en-US" dirty="0"/>
              <a:t>for 4 hours</a:t>
            </a:r>
            <a:endParaRPr lang="en-IN" dirty="0"/>
          </a:p>
        </p:txBody>
      </p:sp>
      <p:pic>
        <p:nvPicPr>
          <p:cNvPr id="7" name="Picture 6">
            <a:extLst>
              <a:ext uri="{FF2B5EF4-FFF2-40B4-BE49-F238E27FC236}">
                <a16:creationId xmlns:a16="http://schemas.microsoft.com/office/drawing/2014/main" id="{42265F57-4511-1223-3A14-CE226F473653}"/>
              </a:ext>
            </a:extLst>
          </p:cNvPr>
          <p:cNvPicPr>
            <a:picLocks noChangeAspect="1"/>
          </p:cNvPicPr>
          <p:nvPr/>
        </p:nvPicPr>
        <p:blipFill>
          <a:blip r:embed="rId3"/>
          <a:stretch>
            <a:fillRect/>
          </a:stretch>
        </p:blipFill>
        <p:spPr>
          <a:xfrm>
            <a:off x="132465" y="3285299"/>
            <a:ext cx="5820694" cy="3414057"/>
          </a:xfrm>
          <a:prstGeom prst="rect">
            <a:avLst/>
          </a:prstGeom>
        </p:spPr>
      </p:pic>
      <p:sp>
        <p:nvSpPr>
          <p:cNvPr id="10" name="Rectangle: Diagonal Corners Rounded 9">
            <a:extLst>
              <a:ext uri="{FF2B5EF4-FFF2-40B4-BE49-F238E27FC236}">
                <a16:creationId xmlns:a16="http://schemas.microsoft.com/office/drawing/2014/main" id="{0A4D3271-2039-50D7-0C1D-6A643B010958}"/>
              </a:ext>
            </a:extLst>
          </p:cNvPr>
          <p:cNvSpPr/>
          <p:nvPr/>
        </p:nvSpPr>
        <p:spPr>
          <a:xfrm>
            <a:off x="6096000" y="4488427"/>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 summer season the average number </a:t>
            </a:r>
            <a:r>
              <a:rPr lang="en-US" dirty="0" smtClean="0"/>
              <a:t>of demand of </a:t>
            </a:r>
            <a:r>
              <a:rPr lang="en-US" dirty="0"/>
              <a:t>rental bikes is high on all the hours but it is relatively more on 8,17,18,19,20,21 hours.</a:t>
            </a: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32465" y="71568"/>
            <a:ext cx="1267226" cy="763512"/>
          </a:xfrm>
          <a:prstGeom prst="rect">
            <a:avLst/>
          </a:prstGeom>
        </p:spPr>
      </p:pic>
    </p:spTree>
    <p:extLst>
      <p:ext uri="{BB962C8B-B14F-4D97-AF65-F5344CB8AC3E}">
        <p14:creationId xmlns:p14="http://schemas.microsoft.com/office/powerpoint/2010/main" val="419042542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E677D5-04C4-CE56-AC45-2CDE9E52F838}"/>
              </a:ext>
            </a:extLst>
          </p:cNvPr>
          <p:cNvPicPr>
            <a:picLocks noChangeAspect="1"/>
          </p:cNvPicPr>
          <p:nvPr/>
        </p:nvPicPr>
        <p:blipFill>
          <a:blip r:embed="rId2"/>
          <a:stretch>
            <a:fillRect/>
          </a:stretch>
        </p:blipFill>
        <p:spPr>
          <a:xfrm>
            <a:off x="102669" y="158083"/>
            <a:ext cx="4488996" cy="3568343"/>
          </a:xfrm>
          <a:prstGeom prst="rect">
            <a:avLst/>
          </a:prstGeom>
        </p:spPr>
      </p:pic>
      <p:pic>
        <p:nvPicPr>
          <p:cNvPr id="9" name="Picture 8">
            <a:extLst>
              <a:ext uri="{FF2B5EF4-FFF2-40B4-BE49-F238E27FC236}">
                <a16:creationId xmlns:a16="http://schemas.microsoft.com/office/drawing/2014/main" id="{A2DBA02F-DE1C-6CA3-79E2-742BB492583D}"/>
              </a:ext>
            </a:extLst>
          </p:cNvPr>
          <p:cNvPicPr>
            <a:picLocks noChangeAspect="1"/>
          </p:cNvPicPr>
          <p:nvPr/>
        </p:nvPicPr>
        <p:blipFill>
          <a:blip r:embed="rId3"/>
          <a:stretch>
            <a:fillRect/>
          </a:stretch>
        </p:blipFill>
        <p:spPr>
          <a:xfrm>
            <a:off x="102670" y="3824749"/>
            <a:ext cx="4488995" cy="2944761"/>
          </a:xfrm>
          <a:prstGeom prst="rect">
            <a:avLst/>
          </a:prstGeom>
        </p:spPr>
      </p:pic>
      <p:sp>
        <p:nvSpPr>
          <p:cNvPr id="2" name="Rounded Rectangle 1"/>
          <p:cNvSpPr/>
          <p:nvPr/>
        </p:nvSpPr>
        <p:spPr>
          <a:xfrm>
            <a:off x="4986528" y="853440"/>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a:t>
            </a:r>
            <a:r>
              <a:rPr lang="en-US" dirty="0" err="1">
                <a:solidFill>
                  <a:schemeClr val="bg1"/>
                </a:solidFill>
              </a:rPr>
              <a:t>june</a:t>
            </a:r>
            <a:r>
              <a:rPr lang="en-US" dirty="0">
                <a:solidFill>
                  <a:schemeClr val="bg1"/>
                </a:solidFill>
              </a:rPr>
              <a:t> and march ,the demand of rental bikes on an average is </a:t>
            </a:r>
            <a:r>
              <a:rPr lang="en-US" dirty="0" err="1">
                <a:solidFill>
                  <a:schemeClr val="bg1"/>
                </a:solidFill>
              </a:rPr>
              <a:t>more.Thus</a:t>
            </a:r>
            <a:r>
              <a:rPr lang="en-US" dirty="0">
                <a:solidFill>
                  <a:schemeClr val="bg1"/>
                </a:solidFill>
              </a:rPr>
              <a:t> </a:t>
            </a:r>
            <a:r>
              <a:rPr lang="en-US" dirty="0" err="1">
                <a:solidFill>
                  <a:schemeClr val="bg1"/>
                </a:solidFill>
              </a:rPr>
              <a:t>june</a:t>
            </a:r>
            <a:r>
              <a:rPr lang="en-US" dirty="0">
                <a:solidFill>
                  <a:schemeClr val="bg1"/>
                </a:solidFill>
              </a:rPr>
              <a:t> has maximum demand but also in the month of march the average count of rental bikes is </a:t>
            </a:r>
            <a:r>
              <a:rPr lang="en-US" dirty="0" err="1">
                <a:solidFill>
                  <a:schemeClr val="bg1"/>
                </a:solidFill>
              </a:rPr>
              <a:t>more.In</a:t>
            </a:r>
            <a:r>
              <a:rPr lang="en-US" dirty="0">
                <a:solidFill>
                  <a:schemeClr val="bg1"/>
                </a:solidFill>
              </a:rPr>
              <a:t> the months like </a:t>
            </a:r>
            <a:r>
              <a:rPr lang="en-US" dirty="0" err="1">
                <a:solidFill>
                  <a:schemeClr val="bg1"/>
                </a:solidFill>
              </a:rPr>
              <a:t>April,July,october</a:t>
            </a:r>
            <a:r>
              <a:rPr lang="en-US" dirty="0">
                <a:solidFill>
                  <a:schemeClr val="bg1"/>
                </a:solidFill>
              </a:rPr>
              <a:t> and </a:t>
            </a:r>
            <a:r>
              <a:rPr lang="en-US" dirty="0" err="1">
                <a:solidFill>
                  <a:schemeClr val="bg1"/>
                </a:solidFill>
              </a:rPr>
              <a:t>november</a:t>
            </a:r>
            <a:r>
              <a:rPr lang="en-US" dirty="0">
                <a:solidFill>
                  <a:schemeClr val="bg1"/>
                </a:solidFill>
              </a:rPr>
              <a:t> there is no demand for the bikes on holidays</a:t>
            </a:r>
          </a:p>
        </p:txBody>
      </p:sp>
      <p:sp>
        <p:nvSpPr>
          <p:cNvPr id="8" name="Rounded Rectangle 7"/>
          <p:cNvSpPr/>
          <p:nvPr/>
        </p:nvSpPr>
        <p:spPr>
          <a:xfrm>
            <a:off x="4998720" y="4370832"/>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Summer </a:t>
            </a:r>
            <a:r>
              <a:rPr lang="en-US" dirty="0" err="1">
                <a:solidFill>
                  <a:schemeClr val="bg1"/>
                </a:solidFill>
              </a:rPr>
              <a:t>Season,the</a:t>
            </a:r>
            <a:r>
              <a:rPr lang="en-US" dirty="0">
                <a:solidFill>
                  <a:schemeClr val="bg1"/>
                </a:solidFill>
              </a:rPr>
              <a:t> demand for rental bikes on an average is high on holidays as well as non </a:t>
            </a:r>
            <a:r>
              <a:rPr lang="en-US" dirty="0" err="1">
                <a:solidFill>
                  <a:schemeClr val="bg1"/>
                </a:solidFill>
              </a:rPr>
              <a:t>holidays,followed</a:t>
            </a:r>
            <a:r>
              <a:rPr lang="en-US" dirty="0">
                <a:solidFill>
                  <a:schemeClr val="bg1"/>
                </a:solidFill>
              </a:rPr>
              <a:t> by </a:t>
            </a:r>
            <a:r>
              <a:rPr lang="en-US" dirty="0" err="1">
                <a:solidFill>
                  <a:schemeClr val="bg1"/>
                </a:solidFill>
              </a:rPr>
              <a:t>Autumn,Spring</a:t>
            </a:r>
            <a:r>
              <a:rPr lang="en-US" dirty="0">
                <a:solidFill>
                  <a:schemeClr val="bg1"/>
                </a:solidFill>
              </a:rPr>
              <a:t> and winter</a:t>
            </a:r>
          </a:p>
        </p:txBody>
      </p:sp>
      <p:pic>
        <p:nvPicPr>
          <p:cNvPr id="10" name="Picture 9">
            <a:hlinkClick r:id="rId4" action="ppaction://hlinksldjump"/>
          </p:cNvPr>
          <p:cNvPicPr>
            <a:picLocks noChangeAspect="1"/>
          </p:cNvPicPr>
          <p:nvPr/>
        </p:nvPicPr>
        <p:blipFill>
          <a:blip r:embed="rId5"/>
          <a:stretch>
            <a:fillRect/>
          </a:stretch>
        </p:blipFill>
        <p:spPr>
          <a:xfrm>
            <a:off x="10924774" y="6093354"/>
            <a:ext cx="1267226" cy="763512"/>
          </a:xfrm>
          <a:prstGeom prst="rect">
            <a:avLst/>
          </a:prstGeom>
        </p:spPr>
      </p:pic>
    </p:spTree>
    <p:extLst>
      <p:ext uri="{BB962C8B-B14F-4D97-AF65-F5344CB8AC3E}">
        <p14:creationId xmlns:p14="http://schemas.microsoft.com/office/powerpoint/2010/main" val="39651204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4" y="139703"/>
            <a:ext cx="5175032" cy="3030217"/>
          </a:xfrm>
          <a:prstGeom prst="rect">
            <a:avLst/>
          </a:prstGeom>
        </p:spPr>
      </p:pic>
      <p:sp>
        <p:nvSpPr>
          <p:cNvPr id="3" name="Rounded Rectangle 2"/>
          <p:cNvSpPr/>
          <p:nvPr/>
        </p:nvSpPr>
        <p:spPr>
          <a:xfrm>
            <a:off x="5718048" y="487680"/>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an average maximum number of bikes are given rented for 18 hours when there is no holiday .In general the demand is more on non </a:t>
            </a:r>
            <a:r>
              <a:rPr lang="en-US" dirty="0" err="1">
                <a:solidFill>
                  <a:schemeClr val="bg1"/>
                </a:solidFill>
              </a:rPr>
              <a:t>holidays,for</a:t>
            </a:r>
            <a:r>
              <a:rPr lang="en-US" dirty="0">
                <a:solidFill>
                  <a:schemeClr val="bg1"/>
                </a:solidFill>
              </a:rPr>
              <a:t> more time </a:t>
            </a:r>
            <a:r>
              <a:rPr lang="en-US" dirty="0" err="1">
                <a:solidFill>
                  <a:schemeClr val="bg1"/>
                </a:solidFill>
              </a:rPr>
              <a:t>period,there</a:t>
            </a:r>
            <a:r>
              <a:rPr lang="en-US" dirty="0">
                <a:solidFill>
                  <a:schemeClr val="bg1"/>
                </a:solidFill>
              </a:rPr>
              <a:t> is much demand as compared to short time slot.</a:t>
            </a:r>
          </a:p>
          <a:p>
            <a:r>
              <a:rPr lang="en-US" dirty="0"/>
              <a:t/>
            </a:r>
            <a:br>
              <a:rPr lang="en-US" dirty="0"/>
            </a:br>
            <a:endParaRPr lang="en-US" dirty="0"/>
          </a:p>
        </p:txBody>
      </p:sp>
      <p:sp>
        <p:nvSpPr>
          <p:cNvPr id="4" name="Rounded Rectangle 3"/>
          <p:cNvSpPr/>
          <p:nvPr/>
        </p:nvSpPr>
        <p:spPr>
          <a:xfrm>
            <a:off x="5803392" y="3675888"/>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the 6th day of the </a:t>
            </a:r>
            <a:r>
              <a:rPr lang="en-US" dirty="0" err="1">
                <a:solidFill>
                  <a:schemeClr val="bg1"/>
                </a:solidFill>
              </a:rPr>
              <a:t>month,the</a:t>
            </a:r>
            <a:r>
              <a:rPr lang="en-US" dirty="0">
                <a:solidFill>
                  <a:schemeClr val="bg1"/>
                </a:solidFill>
              </a:rPr>
              <a:t> on an average demand of rental bikes is more whether it be holiday or </a:t>
            </a:r>
            <a:r>
              <a:rPr lang="en-US" dirty="0" err="1">
                <a:solidFill>
                  <a:schemeClr val="bg1"/>
                </a:solidFill>
              </a:rPr>
              <a:t>not.The</a:t>
            </a:r>
            <a:r>
              <a:rPr lang="en-US" dirty="0">
                <a:solidFill>
                  <a:schemeClr val="bg1"/>
                </a:solidFill>
              </a:rPr>
              <a:t> 2nd, 7th,8th,9th,11th,12th,13th,14th,18,19,20,21st day has rental bike demand only if there is no </a:t>
            </a:r>
            <a:r>
              <a:rPr lang="en-US" dirty="0" err="1">
                <a:solidFill>
                  <a:schemeClr val="bg1"/>
                </a:solidFill>
              </a:rPr>
              <a:t>holiday.On</a:t>
            </a:r>
            <a:r>
              <a:rPr lang="en-US" dirty="0">
                <a:solidFill>
                  <a:schemeClr val="bg1"/>
                </a:solidFill>
              </a:rPr>
              <a:t> the month-end the demand is more if it is no holiday but is very less if it is holiday</a:t>
            </a:r>
          </a:p>
          <a:p>
            <a:r>
              <a:rPr lang="en-US" dirty="0">
                <a:solidFill>
                  <a:schemeClr val="bg1"/>
                </a:solidFill>
              </a:rPr>
              <a:t/>
            </a:r>
            <a:br>
              <a:rPr lang="en-US" dirty="0">
                <a:solidFill>
                  <a:schemeClr val="bg1"/>
                </a:solidFill>
              </a:rPr>
            </a:b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242174" y="3515600"/>
            <a:ext cx="5175032" cy="2783359"/>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0924774" y="6148902"/>
            <a:ext cx="1267226" cy="559041"/>
          </a:xfrm>
          <a:prstGeom prst="rect">
            <a:avLst/>
          </a:prstGeom>
        </p:spPr>
      </p:pic>
    </p:spTree>
    <p:extLst>
      <p:ext uri="{BB962C8B-B14F-4D97-AF65-F5344CB8AC3E}">
        <p14:creationId xmlns:p14="http://schemas.microsoft.com/office/powerpoint/2010/main" val="302238220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417F-9AAB-16B6-6468-80406010A71D}"/>
              </a:ext>
            </a:extLst>
          </p:cNvPr>
          <p:cNvPicPr>
            <a:picLocks noChangeAspect="1"/>
          </p:cNvPicPr>
          <p:nvPr/>
        </p:nvPicPr>
        <p:blipFill>
          <a:blip r:embed="rId2"/>
          <a:stretch>
            <a:fillRect/>
          </a:stretch>
        </p:blipFill>
        <p:spPr>
          <a:xfrm>
            <a:off x="196673" y="144867"/>
            <a:ext cx="5014395" cy="3657917"/>
          </a:xfrm>
          <a:prstGeom prst="rect">
            <a:avLst/>
          </a:prstGeom>
        </p:spPr>
      </p:pic>
      <p:pic>
        <p:nvPicPr>
          <p:cNvPr id="5" name="Picture 4">
            <a:extLst>
              <a:ext uri="{FF2B5EF4-FFF2-40B4-BE49-F238E27FC236}">
                <a16:creationId xmlns:a16="http://schemas.microsoft.com/office/drawing/2014/main" id="{0E3A11E0-1243-6BBC-0B78-D4CBE0FB527C}"/>
              </a:ext>
            </a:extLst>
          </p:cNvPr>
          <p:cNvPicPr>
            <a:picLocks noChangeAspect="1"/>
          </p:cNvPicPr>
          <p:nvPr/>
        </p:nvPicPr>
        <p:blipFill>
          <a:blip r:embed="rId3"/>
          <a:stretch>
            <a:fillRect/>
          </a:stretch>
        </p:blipFill>
        <p:spPr>
          <a:xfrm>
            <a:off x="6443595" y="2973973"/>
            <a:ext cx="5105842" cy="3741744"/>
          </a:xfrm>
          <a:prstGeom prst="rect">
            <a:avLst/>
          </a:prstGeom>
        </p:spPr>
      </p:pic>
      <p:sp>
        <p:nvSpPr>
          <p:cNvPr id="6" name="Rectangle: Rounded Corners 5">
            <a:extLst>
              <a:ext uri="{FF2B5EF4-FFF2-40B4-BE49-F238E27FC236}">
                <a16:creationId xmlns:a16="http://schemas.microsoft.com/office/drawing/2014/main" id="{EBA133C5-F13F-CF64-1629-EC920B0AA17C}"/>
              </a:ext>
            </a:extLst>
          </p:cNvPr>
          <p:cNvSpPr/>
          <p:nvPr/>
        </p:nvSpPr>
        <p:spPr>
          <a:xfrm>
            <a:off x="5482164" y="738477"/>
            <a:ext cx="6096000" cy="14420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r>
              <a:rPr lang="en-US" dirty="0" smtClean="0">
                <a:effectLst/>
                <a:latin typeface="var(--jp-cell-prompt-font-family)"/>
              </a:rPr>
              <a:t>From the scatter </a:t>
            </a:r>
            <a:r>
              <a:rPr lang="en-US" dirty="0" err="1" smtClean="0">
                <a:effectLst/>
                <a:latin typeface="var(--jp-cell-prompt-font-family)"/>
              </a:rPr>
              <a:t>plot,we</a:t>
            </a:r>
            <a:r>
              <a:rPr lang="en-US" dirty="0" smtClean="0">
                <a:effectLst/>
                <a:latin typeface="var(--jp-cell-prompt-font-family)"/>
              </a:rPr>
              <a:t> see that when the humidity is normal the demand for rental bikes is more .When the humidity is either low or high the demand decreases </a:t>
            </a:r>
            <a:endParaRPr lang="en-US" dirty="0">
              <a:effectLst/>
              <a:latin typeface="var(--jp-cell-prompt-font-family)"/>
            </a:endParaRPr>
          </a:p>
        </p:txBody>
      </p:sp>
      <p:sp>
        <p:nvSpPr>
          <p:cNvPr id="9" name="Rectangle: Rounded Corners 8">
            <a:extLst>
              <a:ext uri="{FF2B5EF4-FFF2-40B4-BE49-F238E27FC236}">
                <a16:creationId xmlns:a16="http://schemas.microsoft.com/office/drawing/2014/main" id="{EE43029D-E248-6C1F-0B2E-BE248DBDF229}"/>
              </a:ext>
            </a:extLst>
          </p:cNvPr>
          <p:cNvSpPr/>
          <p:nvPr/>
        </p:nvSpPr>
        <p:spPr>
          <a:xfrm>
            <a:off x="427703" y="4472197"/>
            <a:ext cx="5054461" cy="11985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dirty="0">
              <a:effectLst/>
              <a:latin typeface="var(--jp-cell-prompt-font-family)"/>
            </a:endParaRPr>
          </a:p>
          <a:p>
            <a:r>
              <a:rPr lang="en-US" dirty="0">
                <a:effectLst/>
                <a:latin typeface="var(--jp-content-font-family)"/>
              </a:rPr>
              <a:t>As Temperature </a:t>
            </a:r>
            <a:r>
              <a:rPr lang="en-US" dirty="0" smtClean="0">
                <a:effectLst/>
                <a:latin typeface="var(--jp-content-font-family)"/>
              </a:rPr>
              <a:t>increases the demand for </a:t>
            </a:r>
            <a:r>
              <a:rPr lang="en-US" dirty="0">
                <a:effectLst/>
                <a:latin typeface="var(--jp-content-font-family)"/>
              </a:rPr>
              <a:t>Rented Bike Count increases</a:t>
            </a:r>
            <a:r>
              <a:rPr lang="en-US" dirty="0" smtClean="0">
                <a:effectLst/>
                <a:latin typeface="var(--jp-content-font-family)"/>
              </a:rPr>
              <a:t>. Thus also when there is normal temperature the demand is high and when it is low the demand is less</a:t>
            </a:r>
            <a:r>
              <a:rPr lang="en-US" b="0" i="0" dirty="0">
                <a:effectLst/>
                <a:highlight>
                  <a:srgbClr val="F5F5F5"/>
                </a:highlight>
                <a:latin typeface="menlo"/>
              </a:rPr>
              <a:t/>
            </a:r>
            <a:br>
              <a:rPr lang="en-US" b="0" i="0" dirty="0">
                <a:effectLst/>
                <a:highlight>
                  <a:srgbClr val="F5F5F5"/>
                </a:highlight>
                <a:latin typeface="menlo"/>
              </a:rPr>
            </a:br>
            <a:endParaRPr lang="en-IN" dirty="0"/>
          </a:p>
        </p:txBody>
      </p:sp>
      <p:pic>
        <p:nvPicPr>
          <p:cNvPr id="7" name="Picture 6">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69775425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097B3-6867-DEED-4924-DE1943DB6D85}"/>
              </a:ext>
            </a:extLst>
          </p:cNvPr>
          <p:cNvPicPr>
            <a:picLocks noChangeAspect="1"/>
          </p:cNvPicPr>
          <p:nvPr/>
        </p:nvPicPr>
        <p:blipFill>
          <a:blip r:embed="rId2"/>
          <a:stretch>
            <a:fillRect/>
          </a:stretch>
        </p:blipFill>
        <p:spPr>
          <a:xfrm>
            <a:off x="0" y="117988"/>
            <a:ext cx="12103510" cy="6666270"/>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0551979" y="117988"/>
            <a:ext cx="1267226" cy="763512"/>
          </a:xfrm>
          <a:prstGeom prst="rect">
            <a:avLst/>
          </a:prstGeom>
        </p:spPr>
      </p:pic>
    </p:spTree>
    <p:extLst>
      <p:ext uri="{BB962C8B-B14F-4D97-AF65-F5344CB8AC3E}">
        <p14:creationId xmlns:p14="http://schemas.microsoft.com/office/powerpoint/2010/main" val="31867159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117C193-2B9F-0027-DE51-5DF6FE6B6410}"/>
              </a:ext>
            </a:extLst>
          </p:cNvPr>
          <p:cNvSpPr/>
          <p:nvPr/>
        </p:nvSpPr>
        <p:spPr>
          <a:xfrm>
            <a:off x="3392129" y="0"/>
            <a:ext cx="4975122" cy="1435509"/>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a:t>MODEL BUILDING</a:t>
            </a:r>
            <a:endParaRPr lang="en-IN" sz="4000" dirty="0"/>
          </a:p>
        </p:txBody>
      </p:sp>
      <p:sp>
        <p:nvSpPr>
          <p:cNvPr id="4" name="TextBox 3">
            <a:extLst>
              <a:ext uri="{FF2B5EF4-FFF2-40B4-BE49-F238E27FC236}">
                <a16:creationId xmlns:a16="http://schemas.microsoft.com/office/drawing/2014/main" id="{B5FEB7F7-02F0-D46E-2723-473F49CA7609}"/>
              </a:ext>
            </a:extLst>
          </p:cNvPr>
          <p:cNvSpPr txBox="1"/>
          <p:nvPr/>
        </p:nvSpPr>
        <p:spPr>
          <a:xfrm>
            <a:off x="127819" y="2349910"/>
            <a:ext cx="6980904" cy="3970318"/>
          </a:xfrm>
          <a:prstGeom prst="rect">
            <a:avLst/>
          </a:prstGeom>
          <a:noFill/>
        </p:spPr>
        <p:txBody>
          <a:bodyPr wrap="square" rtlCol="0">
            <a:spAutoFit/>
          </a:bodyPr>
          <a:lstStyle/>
          <a:p>
            <a:pPr marL="514350" indent="-514350">
              <a:buFont typeface="+mj-lt"/>
              <a:buAutoNum type="arabicPeriod"/>
            </a:pPr>
            <a:endParaRPr lang="en-US" sz="2800" dirty="0"/>
          </a:p>
          <a:p>
            <a:r>
              <a:rPr lang="en-US" sz="2800" dirty="0">
                <a:solidFill>
                  <a:schemeClr val="accent3">
                    <a:lumMod val="60000"/>
                    <a:lumOff val="40000"/>
                  </a:schemeClr>
                </a:solidFill>
              </a:rPr>
              <a:t>The initial step in building a machine learning model is to split the data into training and testing sets.</a:t>
            </a:r>
          </a:p>
          <a:p>
            <a:r>
              <a:rPr lang="en-US" sz="2800" dirty="0">
                <a:solidFill>
                  <a:schemeClr val="accent3">
                    <a:lumMod val="60000"/>
                    <a:lumOff val="40000"/>
                  </a:schemeClr>
                </a:solidFill>
              </a:rPr>
              <a:t>This process ensures that the model is trained on one subset of the data (usually 80%) </a:t>
            </a:r>
            <a:r>
              <a:rPr lang="en-US" sz="2800" dirty="0" err="1">
                <a:solidFill>
                  <a:schemeClr val="accent3">
                    <a:lumMod val="60000"/>
                    <a:lumOff val="40000"/>
                  </a:schemeClr>
                </a:solidFill>
              </a:rPr>
              <a:t>i.e.training</a:t>
            </a:r>
            <a:r>
              <a:rPr lang="en-US" sz="2800" dirty="0">
                <a:solidFill>
                  <a:schemeClr val="accent3">
                    <a:lumMod val="60000"/>
                    <a:lumOff val="40000"/>
                  </a:schemeClr>
                </a:solidFill>
              </a:rPr>
              <a:t> set and evaluated on a different subset (testing set) to assess its performance and generalizability</a:t>
            </a:r>
            <a:endParaRPr lang="en-IN" sz="2800" dirty="0">
              <a:solidFill>
                <a:schemeClr val="accent3">
                  <a:lumMod val="60000"/>
                  <a:lumOff val="40000"/>
                </a:schemeClr>
              </a:solidFill>
            </a:endParaRPr>
          </a:p>
        </p:txBody>
      </p:sp>
      <p:sp>
        <p:nvSpPr>
          <p:cNvPr id="3" name="Rounded Rectangle 2"/>
          <p:cNvSpPr/>
          <p:nvPr/>
        </p:nvSpPr>
        <p:spPr>
          <a:xfrm>
            <a:off x="600161" y="1569622"/>
            <a:ext cx="5583936" cy="780288"/>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Train and Test Split:</a:t>
            </a:r>
          </a:p>
        </p:txBody>
      </p:sp>
      <p:pic>
        <p:nvPicPr>
          <p:cNvPr id="5" name="Picture 4">
            <a:hlinkClick r:id="rId3" action="ppaction://hlinksldjump"/>
          </p:cNvPr>
          <p:cNvPicPr>
            <a:picLocks noChangeAspect="1"/>
          </p:cNvPicPr>
          <p:nvPr/>
        </p:nvPicPr>
        <p:blipFill>
          <a:blip r:embed="rId4"/>
          <a:stretch>
            <a:fillRect/>
          </a:stretch>
        </p:blipFill>
        <p:spPr>
          <a:xfrm>
            <a:off x="10777062" y="5938472"/>
            <a:ext cx="1267226" cy="763512"/>
          </a:xfrm>
          <a:prstGeom prst="rect">
            <a:avLst/>
          </a:prstGeom>
        </p:spPr>
      </p:pic>
    </p:spTree>
    <p:extLst>
      <p:ext uri="{BB962C8B-B14F-4D97-AF65-F5344CB8AC3E}">
        <p14:creationId xmlns:p14="http://schemas.microsoft.com/office/powerpoint/2010/main" val="391769417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6B28B-EA15-C56E-6CD5-77580F2F015E}"/>
              </a:ext>
            </a:extLst>
          </p:cNvPr>
          <p:cNvSpPr txBox="1"/>
          <p:nvPr/>
        </p:nvSpPr>
        <p:spPr>
          <a:xfrm>
            <a:off x="2271252" y="193680"/>
            <a:ext cx="7118553" cy="523220"/>
          </a:xfrm>
          <a:prstGeom prst="rect">
            <a:avLst/>
          </a:prstGeom>
          <a:noFill/>
        </p:spPr>
        <p:txBody>
          <a:bodyPr wrap="square" rtlCol="0">
            <a:spAutoFit/>
          </a:bodyPr>
          <a:lstStyle/>
          <a:p>
            <a:r>
              <a:rPr lang="en-US" sz="2800" dirty="0"/>
              <a:t> </a:t>
            </a:r>
            <a:endParaRPr lang="en-IN" sz="2800" dirty="0"/>
          </a:p>
        </p:txBody>
      </p:sp>
      <p:sp>
        <p:nvSpPr>
          <p:cNvPr id="5" name="Snip Single Corner Rectangle 4"/>
          <p:cNvSpPr/>
          <p:nvPr/>
        </p:nvSpPr>
        <p:spPr>
          <a:xfrm>
            <a:off x="186813" y="294967"/>
            <a:ext cx="3877056" cy="860656"/>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75000"/>
                  </a:schemeClr>
                </a:solidFill>
              </a:rPr>
              <a:t>Random Forest Model</a:t>
            </a:r>
            <a:r>
              <a:rPr lang="en-US" dirty="0"/>
              <a:t>:</a:t>
            </a:r>
          </a:p>
        </p:txBody>
      </p:sp>
      <p:sp>
        <p:nvSpPr>
          <p:cNvPr id="7" name="Flowchart: Alternate Process 6"/>
          <p:cNvSpPr/>
          <p:nvPr/>
        </p:nvSpPr>
        <p:spPr>
          <a:xfrm>
            <a:off x="468167" y="1297789"/>
            <a:ext cx="9924288" cy="5046739"/>
          </a:xfrm>
          <a:prstGeom prst="flowChartAlternateProcess">
            <a:avLst/>
          </a:prstGeom>
          <a:solidFill>
            <a:schemeClr val="bg2">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75000"/>
                  </a:schemeClr>
                </a:solidFill>
              </a:rPr>
              <a:t>:</a:t>
            </a:r>
          </a:p>
          <a:p>
            <a:pPr algn="ctr"/>
            <a:endParaRPr lang="en-US" sz="2800" dirty="0">
              <a:solidFill>
                <a:schemeClr val="accent1">
                  <a:lumMod val="75000"/>
                </a:schemeClr>
              </a:solidFill>
            </a:endParaRPr>
          </a:p>
        </p:txBody>
      </p:sp>
      <p:pic>
        <p:nvPicPr>
          <p:cNvPr id="9" name="Picture 8">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pic>
        <p:nvPicPr>
          <p:cNvPr id="3" name="Picture 2"/>
          <p:cNvPicPr>
            <a:picLocks noChangeAspect="1"/>
          </p:cNvPicPr>
          <p:nvPr/>
        </p:nvPicPr>
        <p:blipFill>
          <a:blip r:embed="rId4"/>
          <a:stretch>
            <a:fillRect/>
          </a:stretch>
        </p:blipFill>
        <p:spPr>
          <a:xfrm>
            <a:off x="773905" y="1578015"/>
            <a:ext cx="9312811" cy="4473525"/>
          </a:xfrm>
          <a:prstGeom prst="rect">
            <a:avLst/>
          </a:prstGeom>
        </p:spPr>
      </p:pic>
    </p:spTree>
    <p:extLst>
      <p:ext uri="{BB962C8B-B14F-4D97-AF65-F5344CB8AC3E}">
        <p14:creationId xmlns:p14="http://schemas.microsoft.com/office/powerpoint/2010/main" val="29098506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F38F19-10A9-54A0-23AA-AE0A649E2E66}"/>
              </a:ext>
            </a:extLst>
          </p:cNvPr>
          <p:cNvSpPr txBox="1"/>
          <p:nvPr/>
        </p:nvSpPr>
        <p:spPr>
          <a:xfrm>
            <a:off x="1081548" y="462116"/>
            <a:ext cx="10550013" cy="5509200"/>
          </a:xfrm>
          <a:prstGeom prst="rect">
            <a:avLst/>
          </a:prstGeom>
          <a:noFill/>
        </p:spPr>
        <p:txBody>
          <a:bodyPr wrap="square" rtlCol="0">
            <a:spAutoFit/>
          </a:bodyPr>
          <a:lstStyle/>
          <a:p>
            <a:r>
              <a:rPr lang="en-US" sz="2800" dirty="0"/>
              <a:t>Similarly we build other models like :</a:t>
            </a:r>
          </a:p>
          <a:p>
            <a:endParaRPr lang="en-US" dirty="0"/>
          </a:p>
          <a:p>
            <a:pPr marL="342900" indent="-342900">
              <a:buFont typeface="+mj-lt"/>
              <a:buAutoNum type="arabicParenR"/>
            </a:pPr>
            <a:r>
              <a:rPr lang="en-US" dirty="0"/>
              <a:t>K-Nearest Neighbors(KNN)</a:t>
            </a:r>
          </a:p>
          <a:p>
            <a:pPr marL="342900" indent="-342900">
              <a:buFont typeface="+mj-lt"/>
              <a:buAutoNum type="arabicParenR"/>
            </a:pPr>
            <a:endParaRPr lang="en-US" dirty="0"/>
          </a:p>
          <a:p>
            <a:pPr marL="342900" indent="-342900">
              <a:buFont typeface="+mj-lt"/>
              <a:buAutoNum type="arabicParenR"/>
            </a:pPr>
            <a:r>
              <a:rPr lang="en-US" dirty="0"/>
              <a:t>Linear Regression</a:t>
            </a:r>
          </a:p>
          <a:p>
            <a:pPr marL="342900" indent="-342900">
              <a:buFont typeface="+mj-lt"/>
              <a:buAutoNum type="arabicParenR"/>
            </a:pPr>
            <a:endParaRPr lang="en-US" dirty="0"/>
          </a:p>
          <a:p>
            <a:pPr marL="342900" indent="-342900">
              <a:buFont typeface="+mj-lt"/>
              <a:buAutoNum type="arabicParenR"/>
            </a:pPr>
            <a:r>
              <a:rPr lang="en-US" dirty="0"/>
              <a:t>Ridge Regression</a:t>
            </a:r>
          </a:p>
          <a:p>
            <a:pPr marL="342900" indent="-342900">
              <a:buFont typeface="+mj-lt"/>
              <a:buAutoNum type="arabicParenR"/>
            </a:pPr>
            <a:endParaRPr lang="en-US" dirty="0"/>
          </a:p>
          <a:p>
            <a:pPr marL="342900" indent="-342900">
              <a:buFont typeface="+mj-lt"/>
              <a:buAutoNum type="arabicParenR"/>
            </a:pPr>
            <a:r>
              <a:rPr lang="en-US" dirty="0"/>
              <a:t>Support  Vector Regressor(SVR)</a:t>
            </a:r>
          </a:p>
          <a:p>
            <a:pPr marL="342900" indent="-342900">
              <a:buFont typeface="+mj-lt"/>
              <a:buAutoNum type="arabicParenR"/>
            </a:pPr>
            <a:endParaRPr lang="en-US" dirty="0"/>
          </a:p>
          <a:p>
            <a:pPr marL="342900" indent="-342900">
              <a:buFont typeface="+mj-lt"/>
              <a:buAutoNum type="arabicParenR"/>
            </a:pPr>
            <a:r>
              <a:rPr lang="en-US" dirty="0"/>
              <a:t>Elastic Net Regressor</a:t>
            </a:r>
          </a:p>
          <a:p>
            <a:pPr marL="342900" indent="-342900">
              <a:buFont typeface="+mj-lt"/>
              <a:buAutoNum type="arabicParenR"/>
            </a:pPr>
            <a:endParaRPr lang="en-US" dirty="0"/>
          </a:p>
          <a:p>
            <a:pPr marL="342900" indent="-342900">
              <a:buFont typeface="+mj-lt"/>
              <a:buAutoNum type="arabicParenR"/>
            </a:pPr>
            <a:r>
              <a:rPr lang="en-US" dirty="0"/>
              <a:t>Principal component Regression(PCR)</a:t>
            </a:r>
          </a:p>
          <a:p>
            <a:pPr marL="342900" indent="-342900">
              <a:buFont typeface="+mj-lt"/>
              <a:buAutoNum type="arabicParenR"/>
            </a:pPr>
            <a:endParaRPr lang="en-US" dirty="0"/>
          </a:p>
          <a:p>
            <a:pPr marL="342900" indent="-342900">
              <a:buFont typeface="+mj-lt"/>
              <a:buAutoNum type="arabicParenR"/>
            </a:pPr>
            <a:r>
              <a:rPr lang="en-US" dirty="0"/>
              <a:t>Partial Least Square Regressor(PLSR)</a:t>
            </a:r>
          </a:p>
          <a:p>
            <a:pPr marL="342900" indent="-342900">
              <a:buFont typeface="+mj-lt"/>
              <a:buAutoNum type="arabicParenR"/>
            </a:pPr>
            <a:endParaRPr lang="en-US" dirty="0"/>
          </a:p>
          <a:p>
            <a:pPr marL="342900" indent="-342900">
              <a:buFont typeface="+mj-lt"/>
              <a:buAutoNum type="arabicParenR"/>
            </a:pPr>
            <a:r>
              <a:rPr lang="en-US" dirty="0"/>
              <a:t>Gradient Boosting Regressor</a:t>
            </a:r>
          </a:p>
          <a:p>
            <a:pPr marL="342900" indent="-342900">
              <a:buFont typeface="+mj-lt"/>
              <a:buAutoNum type="arabicParenR"/>
            </a:pPr>
            <a:endParaRPr lang="en-US" dirty="0"/>
          </a:p>
          <a:p>
            <a:pPr marL="342900" indent="-342900">
              <a:buFont typeface="+mj-lt"/>
              <a:buAutoNum type="arabicParenR"/>
            </a:pPr>
            <a:r>
              <a:rPr lang="en-US" dirty="0"/>
              <a:t>Decision Tree Regressor</a:t>
            </a:r>
          </a:p>
        </p:txBody>
      </p:sp>
      <p:pic>
        <p:nvPicPr>
          <p:cNvPr id="3" name="Picture 2">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8367887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60ADD8-8E67-4A07-4582-BBFB2A08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113901"/>
            <a:ext cx="4122356" cy="4035312"/>
          </a:xfrm>
          <a:prstGeom prst="rect">
            <a:avLst/>
          </a:prstGeom>
          <a:solidFill>
            <a:schemeClr val="tx1"/>
          </a:solidFill>
        </p:spPr>
      </p:pic>
      <p:pic>
        <p:nvPicPr>
          <p:cNvPr id="9" name="Picture 8">
            <a:extLst>
              <a:ext uri="{FF2B5EF4-FFF2-40B4-BE49-F238E27FC236}">
                <a16:creationId xmlns:a16="http://schemas.microsoft.com/office/drawing/2014/main" id="{01D66BCA-9525-75BF-EE0D-38DF00608E58}"/>
              </a:ext>
            </a:extLst>
          </p:cNvPr>
          <p:cNvPicPr>
            <a:picLocks noChangeAspect="1"/>
          </p:cNvPicPr>
          <p:nvPr/>
        </p:nvPicPr>
        <p:blipFill>
          <a:blip r:embed="rId4"/>
          <a:stretch>
            <a:fillRect/>
          </a:stretch>
        </p:blipFill>
        <p:spPr>
          <a:xfrm>
            <a:off x="5053781" y="0"/>
            <a:ext cx="6941574" cy="3274142"/>
          </a:xfrm>
          <a:prstGeom prst="rect">
            <a:avLst/>
          </a:prstGeom>
        </p:spPr>
      </p:pic>
      <p:pic>
        <p:nvPicPr>
          <p:cNvPr id="13" name="Picture 12">
            <a:extLst>
              <a:ext uri="{FF2B5EF4-FFF2-40B4-BE49-F238E27FC236}">
                <a16:creationId xmlns:a16="http://schemas.microsoft.com/office/drawing/2014/main" id="{2B3C4DA7-760C-DF39-894A-3E5AB1FB93C0}"/>
              </a:ext>
            </a:extLst>
          </p:cNvPr>
          <p:cNvPicPr>
            <a:picLocks noChangeAspect="1"/>
          </p:cNvPicPr>
          <p:nvPr/>
        </p:nvPicPr>
        <p:blipFill>
          <a:blip r:embed="rId5"/>
          <a:stretch>
            <a:fillRect/>
          </a:stretch>
        </p:blipFill>
        <p:spPr>
          <a:xfrm>
            <a:off x="5132439" y="3429000"/>
            <a:ext cx="6862916" cy="3274142"/>
          </a:xfrm>
          <a:prstGeom prst="rect">
            <a:avLst/>
          </a:prstGeom>
        </p:spPr>
      </p:pic>
      <p:sp>
        <p:nvSpPr>
          <p:cNvPr id="2" name="Flowchart: Alternate Process 1"/>
          <p:cNvSpPr/>
          <p:nvPr/>
        </p:nvSpPr>
        <p:spPr>
          <a:xfrm>
            <a:off x="292608" y="4377223"/>
            <a:ext cx="4462272" cy="1377696"/>
          </a:xfrm>
          <a:prstGeom prst="flowChartAlternateProcess">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lumMod val="95000"/>
                    <a:lumOff val="5000"/>
                  </a:schemeClr>
                </a:solidFill>
              </a:rPr>
              <a:t>Randon</a:t>
            </a:r>
            <a:r>
              <a:rPr lang="en-US" dirty="0">
                <a:solidFill>
                  <a:schemeClr val="bg1">
                    <a:lumMod val="95000"/>
                    <a:lumOff val="5000"/>
                  </a:schemeClr>
                </a:solidFill>
              </a:rPr>
              <a:t> Forest Algorithm is best as compared to other models since its RMSE is less and </a:t>
            </a:r>
            <a:r>
              <a:rPr lang="en-US" dirty="0" err="1">
                <a:solidFill>
                  <a:schemeClr val="bg1">
                    <a:lumMod val="95000"/>
                    <a:lumOff val="5000"/>
                  </a:schemeClr>
                </a:solidFill>
              </a:rPr>
              <a:t>R</a:t>
            </a:r>
            <a:r>
              <a:rPr lang="en-US" sz="2000" dirty="0" err="1">
                <a:solidFill>
                  <a:schemeClr val="bg1">
                    <a:lumMod val="95000"/>
                    <a:lumOff val="5000"/>
                  </a:schemeClr>
                </a:solidFill>
              </a:rPr>
              <a:t>_sq</a:t>
            </a:r>
            <a:r>
              <a:rPr lang="en-US" sz="2000" dirty="0">
                <a:solidFill>
                  <a:schemeClr val="bg1">
                    <a:lumMod val="95000"/>
                    <a:lumOff val="5000"/>
                  </a:schemeClr>
                </a:solidFill>
              </a:rPr>
              <a:t> is greater</a:t>
            </a:r>
            <a:endParaRPr lang="en-US" dirty="0">
              <a:solidFill>
                <a:schemeClr val="bg1">
                  <a:lumMod val="95000"/>
                  <a:lumOff val="5000"/>
                </a:schemeClr>
              </a:solidFill>
            </a:endParaRPr>
          </a:p>
        </p:txBody>
      </p:sp>
      <p:pic>
        <p:nvPicPr>
          <p:cNvPr id="6" name="Picture 5">
            <a:hlinkClick r:id="rId6" action="ppaction://hlinksldjump"/>
          </p:cNvPr>
          <p:cNvPicPr>
            <a:picLocks noChangeAspect="1"/>
          </p:cNvPicPr>
          <p:nvPr/>
        </p:nvPicPr>
        <p:blipFill>
          <a:blip r:embed="rId7"/>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403262445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C8E161-DC90-533C-5098-6F39CF694D91}"/>
              </a:ext>
            </a:extLst>
          </p:cNvPr>
          <p:cNvSpPr/>
          <p:nvPr/>
        </p:nvSpPr>
        <p:spPr>
          <a:xfrm>
            <a:off x="2477728" y="122903"/>
            <a:ext cx="5810865" cy="914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err="1"/>
              <a:t>GridSearchCV</a:t>
            </a:r>
            <a:r>
              <a:rPr lang="en-US" sz="3200" dirty="0"/>
              <a:t> Code for </a:t>
            </a:r>
            <a:r>
              <a:rPr lang="en-US" sz="3200" dirty="0" err="1"/>
              <a:t>RandomForest</a:t>
            </a:r>
            <a:r>
              <a:rPr lang="en-US" sz="3200" dirty="0"/>
              <a:t> Regressor:</a:t>
            </a:r>
            <a:endParaRPr lang="en-IN" sz="3200" dirty="0"/>
          </a:p>
        </p:txBody>
      </p:sp>
      <p:sp>
        <p:nvSpPr>
          <p:cNvPr id="5" name="Rectangle 4">
            <a:extLst>
              <a:ext uri="{FF2B5EF4-FFF2-40B4-BE49-F238E27FC236}">
                <a16:creationId xmlns:a16="http://schemas.microsoft.com/office/drawing/2014/main" id="{041647C4-A3CB-A8A8-63E5-9ADB237B7EF3}"/>
              </a:ext>
            </a:extLst>
          </p:cNvPr>
          <p:cNvSpPr/>
          <p:nvPr/>
        </p:nvSpPr>
        <p:spPr>
          <a:xfrm>
            <a:off x="1021623" y="5905808"/>
            <a:ext cx="8723074" cy="83702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GridSearchCv</a:t>
            </a:r>
            <a:r>
              <a:rPr lang="en-US" dirty="0"/>
              <a:t> is a approach to finding the best parameter .</a:t>
            </a:r>
            <a:endParaRPr lang="en-IN" dirty="0"/>
          </a:p>
        </p:txBody>
      </p:sp>
      <p:pic>
        <p:nvPicPr>
          <p:cNvPr id="3" name="Picture 2"/>
          <p:cNvPicPr>
            <a:picLocks noChangeAspect="1"/>
          </p:cNvPicPr>
          <p:nvPr/>
        </p:nvPicPr>
        <p:blipFill>
          <a:blip r:embed="rId2"/>
          <a:stretch>
            <a:fillRect/>
          </a:stretch>
        </p:blipFill>
        <p:spPr>
          <a:xfrm>
            <a:off x="351692" y="1133154"/>
            <a:ext cx="11183816" cy="4676803"/>
          </a:xfrm>
          <a:prstGeom prst="rect">
            <a:avLst/>
          </a:prstGeom>
        </p:spPr>
      </p:pic>
    </p:spTree>
    <p:extLst>
      <p:ext uri="{BB962C8B-B14F-4D97-AF65-F5344CB8AC3E}">
        <p14:creationId xmlns:p14="http://schemas.microsoft.com/office/powerpoint/2010/main" val="287591897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24E0-FFD3-F305-3C1C-31691ECDF1FC}"/>
              </a:ext>
            </a:extLst>
          </p:cNvPr>
          <p:cNvSpPr>
            <a:spLocks noGrp="1"/>
          </p:cNvSpPr>
          <p:nvPr>
            <p:ph type="ctrTitle"/>
          </p:nvPr>
        </p:nvSpPr>
        <p:spPr>
          <a:xfrm>
            <a:off x="1322103" y="727869"/>
            <a:ext cx="8825658" cy="2677648"/>
          </a:xfrm>
        </p:spPr>
        <p:txBody>
          <a:bodyPr>
            <a:normAutofit fontScale="90000"/>
          </a:bodyPr>
          <a:lstStyle/>
          <a:p>
            <a:r>
              <a:rPr lang="en-US" sz="4000" dirty="0"/>
              <a:t>PRESENTED BY:-</a:t>
            </a:r>
            <a:r>
              <a:rPr lang="en-US" sz="2000" dirty="0"/>
              <a:t/>
            </a:r>
            <a:br>
              <a:rPr lang="en-US" sz="2000" dirty="0"/>
            </a:br>
            <a:r>
              <a:rPr lang="en-US" sz="2000" dirty="0"/>
              <a:t>CHAITALI KATE</a:t>
            </a:r>
            <a:br>
              <a:rPr lang="en-US" sz="2000" dirty="0"/>
            </a:br>
            <a:r>
              <a:rPr lang="en-US" sz="2000" dirty="0"/>
              <a:t>ANKITA KENJALE</a:t>
            </a:r>
            <a:br>
              <a:rPr lang="en-US" sz="2000" dirty="0"/>
            </a:br>
            <a:r>
              <a:rPr lang="en-US" sz="2000" dirty="0"/>
              <a:t>SNEHA BIRNALE</a:t>
            </a:r>
            <a:br>
              <a:rPr lang="en-US" sz="2000" dirty="0"/>
            </a:br>
            <a:r>
              <a:rPr lang="en-US" sz="2000" dirty="0"/>
              <a:t>DNYANESHWARI JADHAV</a:t>
            </a:r>
            <a:br>
              <a:rPr lang="en-US" sz="2000" dirty="0"/>
            </a:br>
            <a:r>
              <a:rPr lang="en-US" sz="2000" dirty="0"/>
              <a:t/>
            </a:r>
            <a:br>
              <a:rPr lang="en-US" sz="2000" dirty="0"/>
            </a:br>
            <a:r>
              <a:rPr lang="en-US" sz="3200" dirty="0"/>
              <a:t>TULJARAM CHATURCHAND COLLEGE OF ARTS,SCIENCE AND </a:t>
            </a:r>
            <a:r>
              <a:rPr lang="en-US" sz="3200" dirty="0" err="1"/>
              <a:t>COMMERCE,baramati</a:t>
            </a:r>
            <a:endParaRPr lang="en-IN" sz="3200" dirty="0"/>
          </a:p>
        </p:txBody>
      </p:sp>
      <p:sp>
        <p:nvSpPr>
          <p:cNvPr id="3" name="Subtitle 2">
            <a:extLst>
              <a:ext uri="{FF2B5EF4-FFF2-40B4-BE49-F238E27FC236}">
                <a16:creationId xmlns:a16="http://schemas.microsoft.com/office/drawing/2014/main" id="{5499E84F-2967-EC7D-633D-53FFE4615D50}"/>
              </a:ext>
            </a:extLst>
          </p:cNvPr>
          <p:cNvSpPr>
            <a:spLocks noGrp="1"/>
          </p:cNvSpPr>
          <p:nvPr>
            <p:ph type="subTitle" idx="1"/>
          </p:nvPr>
        </p:nvSpPr>
        <p:spPr>
          <a:xfrm>
            <a:off x="1067335" y="4059624"/>
            <a:ext cx="9080426" cy="2070507"/>
          </a:xfrm>
        </p:spPr>
        <p:txBody>
          <a:bodyPr>
            <a:normAutofit/>
          </a:bodyPr>
          <a:lstStyle/>
          <a:p>
            <a:pPr algn="ctr"/>
            <a:r>
              <a:rPr lang="en-US" sz="2800" dirty="0">
                <a:solidFill>
                  <a:schemeClr val="tx1"/>
                </a:solidFill>
              </a:rPr>
              <a:t>INTERNAL GUIDE</a:t>
            </a:r>
          </a:p>
          <a:p>
            <a:pPr algn="ctr"/>
            <a:r>
              <a:rPr lang="en-US" b="1" dirty="0" err="1">
                <a:solidFill>
                  <a:schemeClr val="tx1"/>
                </a:solidFill>
              </a:rPr>
              <a:t>Mr</a:t>
            </a:r>
            <a:r>
              <a:rPr lang="en-US" b="1" dirty="0">
                <a:solidFill>
                  <a:schemeClr val="tx1"/>
                </a:solidFill>
              </a:rPr>
              <a:t>..</a:t>
            </a:r>
            <a:r>
              <a:rPr lang="en-US" b="1" dirty="0" err="1"/>
              <a:t>P</a:t>
            </a:r>
            <a:r>
              <a:rPr lang="en-US" b="1" dirty="0" err="1">
                <a:solidFill>
                  <a:schemeClr val="tx1"/>
                </a:solidFill>
              </a:rPr>
              <a:t>rajyot</a:t>
            </a:r>
            <a:r>
              <a:rPr lang="en-US" b="1" dirty="0">
                <a:solidFill>
                  <a:schemeClr val="tx1"/>
                </a:solidFill>
              </a:rPr>
              <a:t> </a:t>
            </a:r>
            <a:r>
              <a:rPr lang="en-US" b="1" dirty="0"/>
              <a:t>P</a:t>
            </a:r>
            <a:r>
              <a:rPr lang="en-US" b="1" dirty="0">
                <a:solidFill>
                  <a:schemeClr val="tx1"/>
                </a:solidFill>
              </a:rPr>
              <a:t>atil</a:t>
            </a:r>
          </a:p>
          <a:p>
            <a:pPr algn="ctr"/>
            <a:r>
              <a:rPr lang="en-US" sz="2000" b="1" dirty="0"/>
              <a:t>Founder and CEO of AIS </a:t>
            </a:r>
            <a:r>
              <a:rPr lang="en-US" sz="2000" b="1" dirty="0" err="1"/>
              <a:t>Solutions.Pvt.Ltd</a:t>
            </a:r>
            <a:endParaRPr lang="en-US" sz="2000" b="1" dirty="0">
              <a:solidFill>
                <a:schemeClr val="tx1"/>
              </a:solidFill>
            </a:endParaRPr>
          </a:p>
          <a:p>
            <a:pPr algn="ctr"/>
            <a:endParaRPr lang="en-US" sz="2000" b="1" dirty="0">
              <a:solidFill>
                <a:schemeClr val="tx1"/>
              </a:solidFill>
            </a:endParaRPr>
          </a:p>
          <a:p>
            <a:pPr algn="ctr"/>
            <a:endParaRPr lang="en-US" b="1" dirty="0">
              <a:solidFill>
                <a:schemeClr val="tx1"/>
              </a:solidFill>
            </a:endParaRPr>
          </a:p>
          <a:p>
            <a:pPr algn="ctr"/>
            <a:endParaRPr lang="en-IN" b="1" dirty="0">
              <a:solidFill>
                <a:schemeClr val="tx1"/>
              </a:solidFill>
            </a:endParaRPr>
          </a:p>
        </p:txBody>
      </p:sp>
      <p:pic>
        <p:nvPicPr>
          <p:cNvPr id="5" name="Picture 4">
            <a:extLst>
              <a:ext uri="{FF2B5EF4-FFF2-40B4-BE49-F238E27FC236}">
                <a16:creationId xmlns:a16="http://schemas.microsoft.com/office/drawing/2014/main" id="{5F6A3DEE-D3AA-43B1-3BAE-4A1277CA2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671" y="113372"/>
            <a:ext cx="2969342" cy="2286539"/>
          </a:xfrm>
          <a:prstGeom prst="rect">
            <a:avLst/>
          </a:prstGeom>
        </p:spPr>
      </p:pic>
    </p:spTree>
    <p:extLst>
      <p:ext uri="{BB962C8B-B14F-4D97-AF65-F5344CB8AC3E}">
        <p14:creationId xmlns:p14="http://schemas.microsoft.com/office/powerpoint/2010/main" val="284270516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164EE6-20F0-45BD-A70D-FFCAE46B2B26}"/>
              </a:ext>
            </a:extLst>
          </p:cNvPr>
          <p:cNvPicPr>
            <a:picLocks noChangeAspect="1"/>
          </p:cNvPicPr>
          <p:nvPr/>
        </p:nvPicPr>
        <p:blipFill>
          <a:blip r:embed="rId2"/>
          <a:stretch>
            <a:fillRect/>
          </a:stretch>
        </p:blipFill>
        <p:spPr>
          <a:xfrm>
            <a:off x="5289755" y="182703"/>
            <a:ext cx="5053619" cy="3484730"/>
          </a:xfrm>
          <a:prstGeom prst="rect">
            <a:avLst/>
          </a:prstGeom>
        </p:spPr>
      </p:pic>
      <p:pic>
        <p:nvPicPr>
          <p:cNvPr id="10" name="Picture 9">
            <a:extLst>
              <a:ext uri="{FF2B5EF4-FFF2-40B4-BE49-F238E27FC236}">
                <a16:creationId xmlns:a16="http://schemas.microsoft.com/office/drawing/2014/main" id="{C6BA1CFD-9A05-0F03-5B63-1B249EAA66D7}"/>
              </a:ext>
            </a:extLst>
          </p:cNvPr>
          <p:cNvPicPr>
            <a:picLocks noChangeAspect="1"/>
          </p:cNvPicPr>
          <p:nvPr/>
        </p:nvPicPr>
        <p:blipFill>
          <a:blip r:embed="rId3"/>
          <a:stretch>
            <a:fillRect/>
          </a:stretch>
        </p:blipFill>
        <p:spPr>
          <a:xfrm>
            <a:off x="5393194" y="3499436"/>
            <a:ext cx="4846740" cy="3358564"/>
          </a:xfrm>
          <a:prstGeom prst="rect">
            <a:avLst/>
          </a:prstGeom>
        </p:spPr>
      </p:pic>
      <p:pic>
        <p:nvPicPr>
          <p:cNvPr id="12" name="Picture 11">
            <a:extLst>
              <a:ext uri="{FF2B5EF4-FFF2-40B4-BE49-F238E27FC236}">
                <a16:creationId xmlns:a16="http://schemas.microsoft.com/office/drawing/2014/main" id="{7E7B1E73-A1BD-FB5B-C1BA-77C3E73CC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47" y="377076"/>
            <a:ext cx="3510116" cy="3606166"/>
          </a:xfrm>
          <a:prstGeom prst="rect">
            <a:avLst/>
          </a:prstGeom>
        </p:spPr>
      </p:pic>
      <p:sp>
        <p:nvSpPr>
          <p:cNvPr id="2" name="Flowchart: Alternate Process 1"/>
          <p:cNvSpPr/>
          <p:nvPr/>
        </p:nvSpPr>
        <p:spPr>
          <a:xfrm>
            <a:off x="300447" y="4242816"/>
            <a:ext cx="4698273" cy="1621536"/>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a:t>
            </a:r>
            <a:r>
              <a:rPr lang="en-US" dirty="0" err="1">
                <a:solidFill>
                  <a:schemeClr val="bg1">
                    <a:lumMod val="95000"/>
                    <a:lumOff val="5000"/>
                  </a:schemeClr>
                </a:solidFill>
              </a:rPr>
              <a:t>GridSearchCV</a:t>
            </a:r>
            <a:r>
              <a:rPr lang="en-US" dirty="0">
                <a:solidFill>
                  <a:schemeClr val="bg1">
                    <a:lumMod val="95000"/>
                    <a:lumOff val="5000"/>
                  </a:schemeClr>
                </a:solidFill>
              </a:rPr>
              <a:t>, Random Forest and Gradient Boosting models are good </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302675180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B2B87D-DA87-DE97-ADE7-EBD72991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186813"/>
            <a:ext cx="3303638" cy="3962400"/>
          </a:xfrm>
          <a:prstGeom prst="rect">
            <a:avLst/>
          </a:prstGeom>
        </p:spPr>
      </p:pic>
      <p:pic>
        <p:nvPicPr>
          <p:cNvPr id="7" name="Picture 6">
            <a:extLst>
              <a:ext uri="{FF2B5EF4-FFF2-40B4-BE49-F238E27FC236}">
                <a16:creationId xmlns:a16="http://schemas.microsoft.com/office/drawing/2014/main" id="{40BA2A86-8E8B-85A4-A57A-BF9F628B4C52}"/>
              </a:ext>
            </a:extLst>
          </p:cNvPr>
          <p:cNvPicPr>
            <a:picLocks noChangeAspect="1"/>
          </p:cNvPicPr>
          <p:nvPr/>
        </p:nvPicPr>
        <p:blipFill>
          <a:blip r:embed="rId3"/>
          <a:stretch>
            <a:fillRect/>
          </a:stretch>
        </p:blipFill>
        <p:spPr>
          <a:xfrm>
            <a:off x="5841375" y="186813"/>
            <a:ext cx="4953429" cy="3242187"/>
          </a:xfrm>
          <a:prstGeom prst="rect">
            <a:avLst/>
          </a:prstGeom>
        </p:spPr>
      </p:pic>
      <p:pic>
        <p:nvPicPr>
          <p:cNvPr id="9" name="Picture 8">
            <a:extLst>
              <a:ext uri="{FF2B5EF4-FFF2-40B4-BE49-F238E27FC236}">
                <a16:creationId xmlns:a16="http://schemas.microsoft.com/office/drawing/2014/main" id="{1CA35289-67F7-FD53-5357-18F64580CC66}"/>
              </a:ext>
            </a:extLst>
          </p:cNvPr>
          <p:cNvPicPr>
            <a:picLocks noChangeAspect="1"/>
          </p:cNvPicPr>
          <p:nvPr/>
        </p:nvPicPr>
        <p:blipFill>
          <a:blip r:embed="rId4"/>
          <a:stretch>
            <a:fillRect/>
          </a:stretch>
        </p:blipFill>
        <p:spPr>
          <a:xfrm>
            <a:off x="6253316" y="3640393"/>
            <a:ext cx="4620656" cy="3030794"/>
          </a:xfrm>
          <a:prstGeom prst="rect">
            <a:avLst/>
          </a:prstGeom>
        </p:spPr>
      </p:pic>
      <p:sp>
        <p:nvSpPr>
          <p:cNvPr id="2" name="Flowchart: Alternate Process 1"/>
          <p:cNvSpPr/>
          <p:nvPr/>
        </p:nvSpPr>
        <p:spPr>
          <a:xfrm>
            <a:off x="414528" y="4425696"/>
            <a:ext cx="4706112" cy="1304544"/>
          </a:xfrm>
          <a:prstGeom prst="flowChartAlternateProcess">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Feature importance algorithm also Random Forest and Gradient Boosting method are good</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0606766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5712" y="178811"/>
            <a:ext cx="6449568" cy="3620005"/>
          </a:xfrm>
          <a:prstGeom prst="rect">
            <a:avLst/>
          </a:prstGeom>
        </p:spPr>
      </p:pic>
      <p:pic>
        <p:nvPicPr>
          <p:cNvPr id="3" name="Picture 2"/>
          <p:cNvPicPr>
            <a:picLocks noChangeAspect="1"/>
          </p:cNvPicPr>
          <p:nvPr/>
        </p:nvPicPr>
        <p:blipFill>
          <a:blip r:embed="rId3"/>
          <a:stretch>
            <a:fillRect/>
          </a:stretch>
        </p:blipFill>
        <p:spPr>
          <a:xfrm>
            <a:off x="366944" y="216917"/>
            <a:ext cx="2143424" cy="2667372"/>
          </a:xfrm>
          <a:prstGeom prst="rect">
            <a:avLst/>
          </a:prstGeom>
        </p:spPr>
      </p:pic>
      <p:pic>
        <p:nvPicPr>
          <p:cNvPr id="4" name="Picture 3"/>
          <p:cNvPicPr>
            <a:picLocks noChangeAspect="1"/>
          </p:cNvPicPr>
          <p:nvPr/>
        </p:nvPicPr>
        <p:blipFill>
          <a:blip r:embed="rId4"/>
          <a:stretch>
            <a:fillRect/>
          </a:stretch>
        </p:blipFill>
        <p:spPr>
          <a:xfrm>
            <a:off x="2752600" y="178811"/>
            <a:ext cx="2105319" cy="2705478"/>
          </a:xfrm>
          <a:prstGeom prst="rect">
            <a:avLst/>
          </a:prstGeom>
        </p:spPr>
      </p:pic>
      <p:sp>
        <p:nvSpPr>
          <p:cNvPr id="5" name="Flowchart: Alternate Process 4"/>
          <p:cNvSpPr/>
          <p:nvPr/>
        </p:nvSpPr>
        <p:spPr>
          <a:xfrm>
            <a:off x="366944"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6" name="Flowchart: Alternate Process 5"/>
          <p:cNvSpPr/>
          <p:nvPr/>
        </p:nvSpPr>
        <p:spPr>
          <a:xfrm>
            <a:off x="2733547"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Rectangle 6"/>
          <p:cNvSpPr/>
          <p:nvPr/>
        </p:nvSpPr>
        <p:spPr>
          <a:xfrm>
            <a:off x="536448" y="4206240"/>
            <a:ext cx="10728960" cy="1280160"/>
          </a:xfrm>
          <a:prstGeom prst="rect">
            <a:avLst/>
          </a:prstGeom>
          <a:solidFill>
            <a:schemeClr val="tx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lumMod val="95000"/>
                    <a:lumOff val="5000"/>
                  </a:schemeClr>
                </a:solidFill>
              </a:rPr>
              <a:t>From the above </a:t>
            </a:r>
            <a:r>
              <a:rPr lang="en-US" sz="2000" dirty="0" err="1" smtClean="0">
                <a:solidFill>
                  <a:schemeClr val="bg1">
                    <a:lumMod val="95000"/>
                    <a:lumOff val="5000"/>
                  </a:schemeClr>
                </a:solidFill>
              </a:rPr>
              <a:t>graph,it</a:t>
            </a:r>
            <a:r>
              <a:rPr lang="en-US" sz="2000" dirty="0" smtClean="0">
                <a:solidFill>
                  <a:schemeClr val="bg1">
                    <a:lumMod val="95000"/>
                    <a:lumOff val="5000"/>
                  </a:schemeClr>
                </a:solidFill>
              </a:rPr>
              <a:t> is seen that there is no any change in the RMSE’s of models like Linear </a:t>
            </a:r>
            <a:r>
              <a:rPr lang="en-US" sz="2000" dirty="0" err="1" smtClean="0">
                <a:solidFill>
                  <a:schemeClr val="bg1">
                    <a:lumMod val="95000"/>
                    <a:lumOff val="5000"/>
                  </a:schemeClr>
                </a:solidFill>
              </a:rPr>
              <a:t>Regression,Ridge</a:t>
            </a:r>
            <a:r>
              <a:rPr lang="en-US" sz="2000" dirty="0" smtClean="0">
                <a:solidFill>
                  <a:schemeClr val="bg1">
                    <a:lumMod val="95000"/>
                    <a:lumOff val="5000"/>
                  </a:schemeClr>
                </a:solidFill>
              </a:rPr>
              <a:t> Regression PLSR and </a:t>
            </a:r>
            <a:r>
              <a:rPr lang="en-US" sz="2000" dirty="0" err="1" smtClean="0">
                <a:solidFill>
                  <a:schemeClr val="bg1">
                    <a:lumMod val="95000"/>
                    <a:lumOff val="5000"/>
                  </a:schemeClr>
                </a:solidFill>
              </a:rPr>
              <a:t>PCR.The</a:t>
            </a:r>
            <a:r>
              <a:rPr lang="en-US" sz="2000" dirty="0" smtClean="0">
                <a:solidFill>
                  <a:schemeClr val="bg1">
                    <a:lumMod val="95000"/>
                    <a:lumOff val="5000"/>
                  </a:schemeClr>
                </a:solidFill>
              </a:rPr>
              <a:t> RMSE of Decision Tree algorithm has reduced after </a:t>
            </a:r>
            <a:r>
              <a:rPr lang="en-US" sz="2000" dirty="0" err="1" smtClean="0">
                <a:solidFill>
                  <a:schemeClr val="bg1">
                    <a:lumMod val="95000"/>
                    <a:lumOff val="5000"/>
                  </a:schemeClr>
                </a:solidFill>
              </a:rPr>
              <a:t>GridSearchCV.Slight</a:t>
            </a:r>
            <a:r>
              <a:rPr lang="en-US" sz="2000" dirty="0" smtClean="0">
                <a:solidFill>
                  <a:schemeClr val="bg1">
                    <a:lumMod val="95000"/>
                    <a:lumOff val="5000"/>
                  </a:schemeClr>
                </a:solidFill>
              </a:rPr>
              <a:t> changes are observed in the remaining models</a:t>
            </a:r>
            <a:endParaRPr lang="en-US" sz="2000" dirty="0">
              <a:solidFill>
                <a:schemeClr val="bg1">
                  <a:lumMod val="95000"/>
                  <a:lumOff val="5000"/>
                </a:schemeClr>
              </a:solidFill>
            </a:endParaRPr>
          </a:p>
        </p:txBody>
      </p:sp>
      <p:pic>
        <p:nvPicPr>
          <p:cNvPr id="8" name="Picture 7">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7482660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317" y="1112519"/>
            <a:ext cx="2198315" cy="3130297"/>
          </a:xfrm>
          <a:prstGeom prst="rect">
            <a:avLst/>
          </a:prstGeom>
        </p:spPr>
      </p:pic>
      <p:pic>
        <p:nvPicPr>
          <p:cNvPr id="3" name="Picture 2"/>
          <p:cNvPicPr>
            <a:picLocks noChangeAspect="1"/>
          </p:cNvPicPr>
          <p:nvPr/>
        </p:nvPicPr>
        <p:blipFill>
          <a:blip r:embed="rId3"/>
          <a:stretch>
            <a:fillRect/>
          </a:stretch>
        </p:blipFill>
        <p:spPr>
          <a:xfrm>
            <a:off x="2819438" y="1112519"/>
            <a:ext cx="2264625" cy="3130297"/>
          </a:xfrm>
          <a:prstGeom prst="rect">
            <a:avLst/>
          </a:prstGeom>
        </p:spPr>
      </p:pic>
      <p:pic>
        <p:nvPicPr>
          <p:cNvPr id="4" name="Picture 3"/>
          <p:cNvPicPr>
            <a:picLocks noChangeAspect="1"/>
          </p:cNvPicPr>
          <p:nvPr/>
        </p:nvPicPr>
        <p:blipFill>
          <a:blip r:embed="rId4"/>
          <a:stretch>
            <a:fillRect/>
          </a:stretch>
        </p:blipFill>
        <p:spPr>
          <a:xfrm>
            <a:off x="5482608" y="929639"/>
            <a:ext cx="5201376" cy="3467584"/>
          </a:xfrm>
          <a:prstGeom prst="rect">
            <a:avLst/>
          </a:prstGeom>
        </p:spPr>
      </p:pic>
      <p:sp>
        <p:nvSpPr>
          <p:cNvPr id="5" name="Rounded Rectangle 4"/>
          <p:cNvSpPr/>
          <p:nvPr/>
        </p:nvSpPr>
        <p:spPr>
          <a:xfrm>
            <a:off x="377952" y="256032"/>
            <a:ext cx="5254752" cy="560832"/>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lumMod val="95000"/>
                    <a:lumOff val="5000"/>
                  </a:schemeClr>
                </a:solidFill>
              </a:rPr>
              <a:t>Comaparison</a:t>
            </a:r>
            <a:r>
              <a:rPr lang="en-US" sz="2800" dirty="0">
                <a:solidFill>
                  <a:schemeClr val="bg1">
                    <a:lumMod val="95000"/>
                    <a:lumOff val="5000"/>
                  </a:schemeClr>
                </a:solidFill>
              </a:rPr>
              <a:t> of </a:t>
            </a:r>
            <a:r>
              <a:rPr lang="en-US" sz="2800" dirty="0" err="1">
                <a:solidFill>
                  <a:schemeClr val="bg1">
                    <a:lumMod val="95000"/>
                    <a:lumOff val="5000"/>
                  </a:schemeClr>
                </a:solidFill>
              </a:rPr>
              <a:t>R_sq</a:t>
            </a:r>
            <a:endParaRPr lang="en-US" sz="2800" dirty="0">
              <a:solidFill>
                <a:schemeClr val="bg1">
                  <a:lumMod val="95000"/>
                  <a:lumOff val="5000"/>
                </a:schemeClr>
              </a:solidFill>
            </a:endParaRPr>
          </a:p>
        </p:txBody>
      </p:sp>
      <p:sp>
        <p:nvSpPr>
          <p:cNvPr id="6" name="Flowchart: Alternate Process 5"/>
          <p:cNvSpPr/>
          <p:nvPr/>
        </p:nvSpPr>
        <p:spPr>
          <a:xfrm>
            <a:off x="191317"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Flowchart: Alternate Process 6"/>
          <p:cNvSpPr/>
          <p:nvPr/>
        </p:nvSpPr>
        <p:spPr>
          <a:xfrm>
            <a:off x="2733286"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8" name="Rounded Rectangle 7"/>
          <p:cNvSpPr/>
          <p:nvPr/>
        </p:nvSpPr>
        <p:spPr>
          <a:xfrm>
            <a:off x="890016" y="5204910"/>
            <a:ext cx="9083040" cy="1122738"/>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From the above </a:t>
            </a:r>
            <a:r>
              <a:rPr lang="en-US" dirty="0" err="1">
                <a:solidFill>
                  <a:schemeClr val="tx1"/>
                </a:solidFill>
              </a:rPr>
              <a:t>graph,it</a:t>
            </a:r>
            <a:r>
              <a:rPr lang="en-US" dirty="0">
                <a:solidFill>
                  <a:schemeClr val="tx1"/>
                </a:solidFill>
              </a:rPr>
              <a:t> is seen that there is no any change in the </a:t>
            </a:r>
            <a:r>
              <a:rPr lang="en-US" dirty="0" err="1" smtClean="0">
                <a:solidFill>
                  <a:schemeClr val="tx1"/>
                </a:solidFill>
              </a:rPr>
              <a:t>R_sq</a:t>
            </a:r>
            <a:r>
              <a:rPr lang="en-US" dirty="0" smtClean="0">
                <a:solidFill>
                  <a:schemeClr val="tx1"/>
                </a:solidFill>
              </a:rPr>
              <a:t> </a:t>
            </a:r>
            <a:r>
              <a:rPr lang="en-US" dirty="0">
                <a:solidFill>
                  <a:schemeClr val="tx1"/>
                </a:solidFill>
              </a:rPr>
              <a:t>of models like Linear </a:t>
            </a:r>
            <a:r>
              <a:rPr lang="en-US" dirty="0" err="1">
                <a:solidFill>
                  <a:schemeClr val="tx1"/>
                </a:solidFill>
              </a:rPr>
              <a:t>Regression,Ridge</a:t>
            </a:r>
            <a:r>
              <a:rPr lang="en-US" dirty="0">
                <a:solidFill>
                  <a:schemeClr val="tx1"/>
                </a:solidFill>
              </a:rPr>
              <a:t> Regression PLSR and </a:t>
            </a:r>
            <a:r>
              <a:rPr lang="en-US" dirty="0" err="1" smtClean="0">
                <a:solidFill>
                  <a:schemeClr val="tx1"/>
                </a:solidFill>
              </a:rPr>
              <a:t>PCR.and</a:t>
            </a:r>
            <a:r>
              <a:rPr lang="en-US" dirty="0" smtClean="0">
                <a:solidFill>
                  <a:schemeClr val="tx1"/>
                </a:solidFill>
              </a:rPr>
              <a:t> Random Forest The </a:t>
            </a:r>
            <a:r>
              <a:rPr lang="en-US" dirty="0" err="1" smtClean="0">
                <a:solidFill>
                  <a:schemeClr val="tx1"/>
                </a:solidFill>
              </a:rPr>
              <a:t>R_sq</a:t>
            </a:r>
            <a:r>
              <a:rPr lang="en-US" dirty="0" smtClean="0">
                <a:solidFill>
                  <a:schemeClr val="tx1"/>
                </a:solidFill>
              </a:rPr>
              <a:t> </a:t>
            </a:r>
            <a:r>
              <a:rPr lang="en-US" dirty="0">
                <a:solidFill>
                  <a:schemeClr val="tx1"/>
                </a:solidFill>
              </a:rPr>
              <a:t>of Decision Tree algorithm has </a:t>
            </a:r>
            <a:r>
              <a:rPr lang="en-US" dirty="0" smtClean="0">
                <a:solidFill>
                  <a:schemeClr val="tx1"/>
                </a:solidFill>
              </a:rPr>
              <a:t>increased after </a:t>
            </a:r>
            <a:r>
              <a:rPr lang="en-US" dirty="0" err="1">
                <a:solidFill>
                  <a:schemeClr val="tx1"/>
                </a:solidFill>
              </a:rPr>
              <a:t>GridSearchCV</a:t>
            </a:r>
            <a:r>
              <a:rPr lang="en-US" dirty="0" smtClean="0">
                <a:solidFill>
                  <a:schemeClr val="tx1"/>
                </a:solidFill>
              </a:rPr>
              <a:t>. Slight </a:t>
            </a:r>
            <a:r>
              <a:rPr lang="en-US" dirty="0">
                <a:solidFill>
                  <a:schemeClr val="tx1"/>
                </a:solidFill>
              </a:rPr>
              <a:t>changes are observed in the remaining models</a:t>
            </a:r>
          </a:p>
        </p:txBody>
      </p:sp>
      <p:pic>
        <p:nvPicPr>
          <p:cNvPr id="9" name="Picture 8">
            <a:hlinkClick r:id="rId5" action="ppaction://hlinksldjump"/>
          </p:cNvPr>
          <p:cNvPicPr>
            <a:picLocks noChangeAspect="1"/>
          </p:cNvPicPr>
          <p:nvPr/>
        </p:nvPicPr>
        <p:blipFill>
          <a:blip r:embed="rId6"/>
          <a:stretch>
            <a:fillRect/>
          </a:stretch>
        </p:blipFill>
        <p:spPr>
          <a:xfrm>
            <a:off x="10683984" y="6021336"/>
            <a:ext cx="1267226" cy="763512"/>
          </a:xfrm>
          <a:prstGeom prst="rect">
            <a:avLst/>
          </a:prstGeom>
        </p:spPr>
      </p:pic>
    </p:spTree>
    <p:extLst>
      <p:ext uri="{BB962C8B-B14F-4D97-AF65-F5344CB8AC3E}">
        <p14:creationId xmlns:p14="http://schemas.microsoft.com/office/powerpoint/2010/main" val="147698777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575582" y="323557"/>
            <a:ext cx="6330461" cy="872197"/>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FEATURE IMPORTANCE:</a:t>
            </a:r>
          </a:p>
        </p:txBody>
      </p:sp>
      <p:sp>
        <p:nvSpPr>
          <p:cNvPr id="3" name="Rectangle 2"/>
          <p:cNvSpPr/>
          <p:nvPr/>
        </p:nvSpPr>
        <p:spPr>
          <a:xfrm>
            <a:off x="984738" y="1688123"/>
            <a:ext cx="10030265" cy="4290646"/>
          </a:xfrm>
          <a:prstGeom prst="rect">
            <a:avLst/>
          </a:prstGeom>
          <a:noFill/>
          <a:ln>
            <a:solidFill>
              <a:schemeClr val="tx2">
                <a:lumMod val="9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253698" y="1831967"/>
            <a:ext cx="2911902" cy="4002957"/>
          </a:xfrm>
          <a:prstGeom prst="rect">
            <a:avLst/>
          </a:prstGeom>
        </p:spPr>
      </p:pic>
      <p:sp>
        <p:nvSpPr>
          <p:cNvPr id="7" name="Flowchart: Alternate Process 6"/>
          <p:cNvSpPr/>
          <p:nvPr/>
        </p:nvSpPr>
        <p:spPr>
          <a:xfrm>
            <a:off x="4630057" y="1930400"/>
            <a:ext cx="6212114" cy="812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importance in decision trees indicates how influential each feature is in making predictions.</a:t>
            </a:r>
          </a:p>
        </p:txBody>
      </p:sp>
      <p:sp>
        <p:nvSpPr>
          <p:cNvPr id="10" name="Flowchart: Alternate Process 9"/>
          <p:cNvSpPr/>
          <p:nvPr/>
        </p:nvSpPr>
        <p:spPr>
          <a:xfrm>
            <a:off x="4934857" y="3207657"/>
            <a:ext cx="5646057" cy="19884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Thus we selected most important features like </a:t>
            </a:r>
            <a:r>
              <a:rPr lang="en-US" dirty="0" err="1"/>
              <a:t>hour,temperature,functioning</a:t>
            </a:r>
            <a:r>
              <a:rPr lang="en-US" dirty="0"/>
              <a:t> </a:t>
            </a:r>
            <a:r>
              <a:rPr lang="en-US" dirty="0" err="1"/>
              <a:t>day,solar</a:t>
            </a:r>
            <a:r>
              <a:rPr lang="en-US" dirty="0"/>
              <a:t> radiation humidity and seasons and build all the models with this data to check the results</a:t>
            </a:r>
          </a:p>
        </p:txBody>
      </p:sp>
      <p:pic>
        <p:nvPicPr>
          <p:cNvPr id="11" name="Picture 10">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4622357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a:t>
            </a:r>
            <a:r>
              <a:rPr lang="en-US" dirty="0" err="1"/>
              <a:t>R_sq</a:t>
            </a:r>
            <a:r>
              <a:rPr lang="en-US" dirty="0"/>
              <a:t> after Feature Importance</a:t>
            </a:r>
          </a:p>
        </p:txBody>
      </p:sp>
      <p:sp>
        <p:nvSpPr>
          <p:cNvPr id="5" name="Flowchart: Alternate Process 4"/>
          <p:cNvSpPr/>
          <p:nvPr/>
        </p:nvSpPr>
        <p:spPr>
          <a:xfrm>
            <a:off x="40382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325808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890016" y="5376671"/>
            <a:ext cx="9238722" cy="1263279"/>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a:t>
            </a:r>
            <a:r>
              <a:rPr lang="en-US" dirty="0" err="1" smtClean="0"/>
              <a:t>R_sq’s</a:t>
            </a:r>
            <a:r>
              <a:rPr lang="en-US" dirty="0" smtClean="0"/>
              <a:t> of models like Linear </a:t>
            </a:r>
            <a:r>
              <a:rPr lang="en-US" dirty="0" err="1" smtClean="0"/>
              <a:t>Regression,Ridge</a:t>
            </a:r>
            <a:r>
              <a:rPr lang="en-US" dirty="0" smtClean="0"/>
              <a:t> </a:t>
            </a:r>
            <a:r>
              <a:rPr lang="en-US" dirty="0" err="1" smtClean="0"/>
              <a:t>regression,PLSR</a:t>
            </a:r>
            <a:r>
              <a:rPr lang="en-US" dirty="0" smtClean="0"/>
              <a:t>. And Gradient Boosting have not change after feature selection The </a:t>
            </a:r>
            <a:r>
              <a:rPr lang="en-US" dirty="0" err="1" smtClean="0"/>
              <a:t>R_sq</a:t>
            </a:r>
            <a:r>
              <a:rPr lang="en-US" dirty="0" smtClean="0"/>
              <a:t> of KNN SVR has increased after feature </a:t>
            </a:r>
            <a:r>
              <a:rPr lang="en-US" dirty="0" err="1" smtClean="0"/>
              <a:t>selection.The</a:t>
            </a:r>
            <a:r>
              <a:rPr lang="en-US" dirty="0" smtClean="0"/>
              <a:t> </a:t>
            </a:r>
            <a:r>
              <a:rPr lang="en-US" dirty="0" err="1" smtClean="0"/>
              <a:t>R_sq</a:t>
            </a:r>
            <a:r>
              <a:rPr lang="en-US" dirty="0" smtClean="0"/>
              <a:t> of </a:t>
            </a:r>
            <a:r>
              <a:rPr lang="en-US" dirty="0" err="1" smtClean="0"/>
              <a:t>remaing</a:t>
            </a:r>
            <a:r>
              <a:rPr lang="en-US" dirty="0" smtClean="0"/>
              <a:t> models was high before feature selection</a:t>
            </a:r>
            <a:endParaRPr lang="en-US" dirty="0"/>
          </a:p>
        </p:txBody>
      </p:sp>
      <p:pic>
        <p:nvPicPr>
          <p:cNvPr id="9" name="Picture 8"/>
          <p:cNvPicPr>
            <a:picLocks noChangeAspect="1"/>
          </p:cNvPicPr>
          <p:nvPr/>
        </p:nvPicPr>
        <p:blipFill>
          <a:blip r:embed="rId2"/>
          <a:stretch>
            <a:fillRect/>
          </a:stretch>
        </p:blipFill>
        <p:spPr>
          <a:xfrm>
            <a:off x="436649" y="1211709"/>
            <a:ext cx="2110603" cy="2825355"/>
          </a:xfrm>
          <a:prstGeom prst="rect">
            <a:avLst/>
          </a:prstGeom>
        </p:spPr>
      </p:pic>
      <p:pic>
        <p:nvPicPr>
          <p:cNvPr id="10" name="Picture 9"/>
          <p:cNvPicPr>
            <a:picLocks noChangeAspect="1"/>
          </p:cNvPicPr>
          <p:nvPr/>
        </p:nvPicPr>
        <p:blipFill>
          <a:blip r:embed="rId3"/>
          <a:stretch>
            <a:fillRect/>
          </a:stretch>
        </p:blipFill>
        <p:spPr>
          <a:xfrm>
            <a:off x="3339061" y="1211709"/>
            <a:ext cx="2062451" cy="2795145"/>
          </a:xfrm>
          <a:prstGeom prst="rect">
            <a:avLst/>
          </a:prstGeom>
        </p:spPr>
      </p:pic>
      <p:pic>
        <p:nvPicPr>
          <p:cNvPr id="11" name="Picture 10"/>
          <p:cNvPicPr>
            <a:picLocks noChangeAspect="1"/>
          </p:cNvPicPr>
          <p:nvPr/>
        </p:nvPicPr>
        <p:blipFill>
          <a:blip r:embed="rId4"/>
          <a:stretch>
            <a:fillRect/>
          </a:stretch>
        </p:blipFill>
        <p:spPr>
          <a:xfrm>
            <a:off x="6425184" y="1062231"/>
            <a:ext cx="5303520" cy="3629532"/>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10864752" y="6094488"/>
            <a:ext cx="1267226" cy="763512"/>
          </a:xfrm>
          <a:prstGeom prst="rect">
            <a:avLst/>
          </a:prstGeom>
        </p:spPr>
      </p:pic>
    </p:spTree>
    <p:extLst>
      <p:ext uri="{BB962C8B-B14F-4D97-AF65-F5344CB8AC3E}">
        <p14:creationId xmlns:p14="http://schemas.microsoft.com/office/powerpoint/2010/main" val="28335688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RMSE after Feature Importance</a:t>
            </a:r>
          </a:p>
        </p:txBody>
      </p:sp>
      <p:pic>
        <p:nvPicPr>
          <p:cNvPr id="3" name="Picture 2"/>
          <p:cNvPicPr>
            <a:picLocks noChangeAspect="1"/>
          </p:cNvPicPr>
          <p:nvPr/>
        </p:nvPicPr>
        <p:blipFill>
          <a:blip r:embed="rId2"/>
          <a:stretch>
            <a:fillRect/>
          </a:stretch>
        </p:blipFill>
        <p:spPr>
          <a:xfrm>
            <a:off x="6169152" y="986542"/>
            <a:ext cx="5827776" cy="3543795"/>
          </a:xfrm>
          <a:prstGeom prst="rect">
            <a:avLst/>
          </a:prstGeom>
        </p:spPr>
      </p:pic>
      <p:pic>
        <p:nvPicPr>
          <p:cNvPr id="4" name="Picture 3"/>
          <p:cNvPicPr>
            <a:picLocks noChangeAspect="1"/>
          </p:cNvPicPr>
          <p:nvPr/>
        </p:nvPicPr>
        <p:blipFill>
          <a:blip r:embed="rId3"/>
          <a:stretch>
            <a:fillRect/>
          </a:stretch>
        </p:blipFill>
        <p:spPr>
          <a:xfrm>
            <a:off x="158543" y="1254766"/>
            <a:ext cx="2316433" cy="2732018"/>
          </a:xfrm>
          <a:prstGeom prst="rect">
            <a:avLst/>
          </a:prstGeom>
        </p:spPr>
      </p:pic>
      <p:pic>
        <p:nvPicPr>
          <p:cNvPr id="5" name="Picture 4"/>
          <p:cNvPicPr>
            <a:picLocks noChangeAspect="1"/>
          </p:cNvPicPr>
          <p:nvPr/>
        </p:nvPicPr>
        <p:blipFill>
          <a:blip r:embed="rId4"/>
          <a:stretch>
            <a:fillRect/>
          </a:stretch>
        </p:blipFill>
        <p:spPr>
          <a:xfrm>
            <a:off x="2864599" y="1254766"/>
            <a:ext cx="2292617" cy="2656827"/>
          </a:xfrm>
          <a:prstGeom prst="rect">
            <a:avLst/>
          </a:prstGeom>
        </p:spPr>
      </p:pic>
      <p:sp>
        <p:nvSpPr>
          <p:cNvPr id="6" name="Flowchart: Alternate Process 5"/>
          <p:cNvSpPr/>
          <p:nvPr/>
        </p:nvSpPr>
        <p:spPr>
          <a:xfrm>
            <a:off x="245047"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2939195"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904084" y="5149081"/>
            <a:ext cx="9083040" cy="1178567"/>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RMSE of KNN is decreased after feature </a:t>
            </a:r>
            <a:r>
              <a:rPr lang="en-US" dirty="0" err="1" smtClean="0"/>
              <a:t>selection.The</a:t>
            </a:r>
            <a:r>
              <a:rPr lang="en-US" dirty="0" smtClean="0"/>
              <a:t> RMSE of all other models has increased after feature selection Thus Feature selection has impacted the KNN model</a:t>
            </a:r>
          </a:p>
        </p:txBody>
      </p:sp>
      <p:pic>
        <p:nvPicPr>
          <p:cNvPr id="9" name="Picture 8">
            <a:hlinkClick r:id="rId5" action="ppaction://hlinksldjump"/>
          </p:cNvPr>
          <p:cNvPicPr>
            <a:picLocks noChangeAspect="1"/>
          </p:cNvPicPr>
          <p:nvPr/>
        </p:nvPicPr>
        <p:blipFill>
          <a:blip r:embed="rId6"/>
          <a:stretch>
            <a:fillRect/>
          </a:stretch>
        </p:blipFill>
        <p:spPr>
          <a:xfrm>
            <a:off x="10729702" y="5945892"/>
            <a:ext cx="1267226" cy="763512"/>
          </a:xfrm>
          <a:prstGeom prst="rect">
            <a:avLst/>
          </a:prstGeom>
        </p:spPr>
      </p:pic>
    </p:spTree>
    <p:extLst>
      <p:ext uri="{BB962C8B-B14F-4D97-AF65-F5344CB8AC3E}">
        <p14:creationId xmlns:p14="http://schemas.microsoft.com/office/powerpoint/2010/main" val="333227528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FINDINGS:</a:t>
            </a:r>
          </a:p>
        </p:txBody>
      </p:sp>
      <p:sp>
        <p:nvSpPr>
          <p:cNvPr id="3" name="Content Placeholder 2"/>
          <p:cNvSpPr>
            <a:spLocks noGrp="1"/>
          </p:cNvSpPr>
          <p:nvPr>
            <p:ph idx="1"/>
          </p:nvPr>
        </p:nvSpPr>
        <p:spPr>
          <a:xfrm>
            <a:off x="913795" y="1716258"/>
            <a:ext cx="10353762" cy="5141742"/>
          </a:xfrm>
        </p:spPr>
        <p:txBody>
          <a:bodyPr>
            <a:normAutofit/>
          </a:bodyPr>
          <a:lstStyle/>
          <a:p>
            <a:r>
              <a:rPr lang="en-US" dirty="0"/>
              <a:t>1. Seasonal Trends*: Bike-sharing demand typically varies with the season, with higher usage in warmer months and lower usage in colder months.</a:t>
            </a:r>
          </a:p>
          <a:p>
            <a:r>
              <a:rPr lang="en-US" dirty="0"/>
              <a:t>2 Weather Impact*: Weather conditions such as temperature, humidity significantly influence bike-sharing demand. Favorable weather conditions usually correlate with increased bike usage.</a:t>
            </a:r>
          </a:p>
          <a:p>
            <a:r>
              <a:rPr lang="en-US" dirty="0"/>
              <a:t>3 Impact of Holidays*: Holidays tend to disrupt regular usage patterns, often resulting in lower demand.</a:t>
            </a:r>
          </a:p>
          <a:p>
            <a:r>
              <a:rPr lang="en-US" dirty="0"/>
              <a:t>4 Based on </a:t>
            </a:r>
            <a:r>
              <a:rPr lang="en-US" dirty="0" err="1"/>
              <a:t>rmse</a:t>
            </a:r>
            <a:r>
              <a:rPr lang="en-US" dirty="0"/>
              <a:t> and r square ,the best performing models are random forest and gradient boosting.</a:t>
            </a:r>
          </a:p>
          <a:p>
            <a:r>
              <a:rPr lang="en-US" dirty="0"/>
              <a:t>5 By feature importance the variables like hour, </a:t>
            </a:r>
            <a:r>
              <a:rPr lang="en-US" dirty="0" err="1"/>
              <a:t>tempreture</a:t>
            </a:r>
            <a:r>
              <a:rPr lang="en-US" dirty="0"/>
              <a:t>, humidity, solar radiation, Functioning day and seasons are important impact on bike sharing demand.</a:t>
            </a:r>
          </a:p>
          <a:p>
            <a:endParaRPr lang="en-US" dirty="0"/>
          </a:p>
        </p:txBody>
      </p:sp>
      <p:pic>
        <p:nvPicPr>
          <p:cNvPr id="6" name="Picture 5">
            <a:hlinkClick r:id="rId2" action="ppaction://hlinksldjump"/>
          </p:cNvPr>
          <p:cNvPicPr>
            <a:picLocks noChangeAspect="1"/>
          </p:cNvPicPr>
          <p:nvPr/>
        </p:nvPicPr>
        <p:blipFill>
          <a:blip r:embed="rId3"/>
          <a:stretch>
            <a:fillRect/>
          </a:stretch>
        </p:blipFill>
        <p:spPr>
          <a:xfrm>
            <a:off x="280181" y="17661"/>
            <a:ext cx="1267226" cy="763512"/>
          </a:xfrm>
          <a:prstGeom prst="rect">
            <a:avLst/>
          </a:prstGeom>
        </p:spPr>
      </p:pic>
    </p:spTree>
    <p:extLst>
      <p:ext uri="{BB962C8B-B14F-4D97-AF65-F5344CB8AC3E}">
        <p14:creationId xmlns:p14="http://schemas.microsoft.com/office/powerpoint/2010/main" val="124050749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1463040" y="1336430"/>
            <a:ext cx="8257735" cy="4009293"/>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THANK YOU</a:t>
            </a:r>
          </a:p>
        </p:txBody>
      </p:sp>
      <p:pic>
        <p:nvPicPr>
          <p:cNvPr id="3" name="Picture 2"/>
          <p:cNvPicPr>
            <a:picLocks noChangeAspect="1"/>
          </p:cNvPicPr>
          <p:nvPr/>
        </p:nvPicPr>
        <p:blipFill>
          <a:blip r:embed="rId2"/>
          <a:stretch>
            <a:fillRect/>
          </a:stretch>
        </p:blipFill>
        <p:spPr>
          <a:xfrm>
            <a:off x="4973341" y="3764352"/>
            <a:ext cx="1457528" cy="1581371"/>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95814" y="129786"/>
            <a:ext cx="1267226" cy="763512"/>
          </a:xfrm>
          <a:prstGeom prst="rect">
            <a:avLst/>
          </a:prstGeom>
        </p:spPr>
      </p:pic>
    </p:spTree>
    <p:extLst>
      <p:ext uri="{BB962C8B-B14F-4D97-AF65-F5344CB8AC3E}">
        <p14:creationId xmlns:p14="http://schemas.microsoft.com/office/powerpoint/2010/main" val="1894118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B116771-E430-082C-5B9E-E230175524CE}"/>
              </a:ext>
            </a:extLst>
          </p:cNvPr>
          <p:cNvSpPr/>
          <p:nvPr/>
        </p:nvSpPr>
        <p:spPr>
          <a:xfrm>
            <a:off x="514453" y="933006"/>
            <a:ext cx="11049189" cy="5043948"/>
          </a:xfrm>
          <a:prstGeom prst="ellipse">
            <a:avLst/>
          </a:prstGeom>
          <a:gradFill>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200" dirty="0"/>
          </a:p>
        </p:txBody>
      </p:sp>
      <p:sp>
        <p:nvSpPr>
          <p:cNvPr id="3" name="Rounded Rectangle 2"/>
          <p:cNvSpPr/>
          <p:nvPr/>
        </p:nvSpPr>
        <p:spPr>
          <a:xfrm>
            <a:off x="1294228" y="2433711"/>
            <a:ext cx="2025747" cy="13223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ction="ppaction://hlinksldjump"/>
          </p:cNvPr>
          <p:cNvPicPr>
            <a:picLocks noChangeAspect="1"/>
          </p:cNvPicPr>
          <p:nvPr/>
        </p:nvPicPr>
        <p:blipFill>
          <a:blip r:embed="rId3"/>
          <a:stretch>
            <a:fillRect/>
          </a:stretch>
        </p:blipFill>
        <p:spPr>
          <a:xfrm>
            <a:off x="1431529" y="2567354"/>
            <a:ext cx="1751144" cy="1055076"/>
          </a:xfrm>
          <a:prstGeom prst="rect">
            <a:avLst/>
          </a:prstGeom>
        </p:spPr>
      </p:pic>
      <p:pic>
        <p:nvPicPr>
          <p:cNvPr id="5" name="Picture 4">
            <a:hlinkClick r:id="rId4" action="ppaction://hlinksldjump"/>
          </p:cNvPr>
          <p:cNvPicPr>
            <a:picLocks noChangeAspect="1"/>
          </p:cNvPicPr>
          <p:nvPr/>
        </p:nvPicPr>
        <p:blipFill>
          <a:blip r:embed="rId5"/>
          <a:stretch>
            <a:fillRect/>
          </a:stretch>
        </p:blipFill>
        <p:spPr>
          <a:xfrm>
            <a:off x="3577078" y="2433711"/>
            <a:ext cx="1445087" cy="1434905"/>
          </a:xfrm>
          <a:prstGeom prst="rect">
            <a:avLst/>
          </a:prstGeom>
        </p:spPr>
      </p:pic>
      <p:sp>
        <p:nvSpPr>
          <p:cNvPr id="6" name="Rectangle 5"/>
          <p:cNvSpPr/>
          <p:nvPr/>
        </p:nvSpPr>
        <p:spPr>
          <a:xfrm>
            <a:off x="1533378" y="3868616"/>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ction="ppaction://hlinksldjump"/>
              </a:rPr>
              <a:t>HOME</a:t>
            </a:r>
            <a:endParaRPr lang="en-US" dirty="0"/>
          </a:p>
        </p:txBody>
      </p:sp>
      <p:sp>
        <p:nvSpPr>
          <p:cNvPr id="7" name="Rectangle 6"/>
          <p:cNvSpPr/>
          <p:nvPr/>
        </p:nvSpPr>
        <p:spPr>
          <a:xfrm>
            <a:off x="8840557" y="4094870"/>
            <a:ext cx="1794618" cy="51933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ction="ppaction://hlinksldjump"/>
              </a:rPr>
              <a:t>CONCLUSION</a:t>
            </a:r>
            <a:endParaRPr lang="en-US" dirty="0"/>
          </a:p>
        </p:txBody>
      </p:sp>
      <p:sp>
        <p:nvSpPr>
          <p:cNvPr id="8" name="Rectangle 7"/>
          <p:cNvSpPr/>
          <p:nvPr/>
        </p:nvSpPr>
        <p:spPr>
          <a:xfrm>
            <a:off x="7208939" y="3942470"/>
            <a:ext cx="1406770" cy="61663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7" action="ppaction://hlinksldjump"/>
              </a:rPr>
              <a:t>MODEL BUILDING</a:t>
            </a:r>
            <a:endParaRPr lang="en-US" dirty="0"/>
          </a:p>
        </p:txBody>
      </p:sp>
      <p:sp>
        <p:nvSpPr>
          <p:cNvPr id="9" name="Rectangle 8"/>
          <p:cNvSpPr/>
          <p:nvPr/>
        </p:nvSpPr>
        <p:spPr>
          <a:xfrm>
            <a:off x="5573301" y="3997570"/>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8" action="ppaction://hlinksldjump"/>
              </a:rPr>
              <a:t>EDA</a:t>
            </a:r>
            <a:endParaRPr lang="en-US" dirty="0"/>
          </a:p>
        </p:txBody>
      </p:sp>
      <p:sp>
        <p:nvSpPr>
          <p:cNvPr id="10" name="Rectangle 9"/>
          <p:cNvSpPr/>
          <p:nvPr/>
        </p:nvSpPr>
        <p:spPr>
          <a:xfrm>
            <a:off x="3545058" y="3997570"/>
            <a:ext cx="1645919"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4" action="ppaction://hlinksldjump"/>
              </a:rPr>
              <a:t>OBJECTIVES</a:t>
            </a:r>
            <a:endParaRPr lang="en-US" dirty="0"/>
          </a:p>
        </p:txBody>
      </p:sp>
      <p:pic>
        <p:nvPicPr>
          <p:cNvPr id="11" name="Picture 10">
            <a:hlinkClick r:id="rId8" action="ppaction://hlinksldjump"/>
          </p:cNvPr>
          <p:cNvPicPr>
            <a:picLocks noChangeAspect="1"/>
          </p:cNvPicPr>
          <p:nvPr/>
        </p:nvPicPr>
        <p:blipFill>
          <a:blip r:embed="rId9"/>
          <a:stretch>
            <a:fillRect/>
          </a:stretch>
        </p:blipFill>
        <p:spPr>
          <a:xfrm>
            <a:off x="5452659" y="2473917"/>
            <a:ext cx="1648055" cy="1354492"/>
          </a:xfrm>
          <a:prstGeom prst="rect">
            <a:avLst/>
          </a:prstGeom>
        </p:spPr>
      </p:pic>
      <p:pic>
        <p:nvPicPr>
          <p:cNvPr id="12" name="Picture 11">
            <a:hlinkClick r:id="rId7" action="ppaction://hlinksldjump"/>
          </p:cNvPr>
          <p:cNvPicPr>
            <a:picLocks noChangeAspect="1"/>
          </p:cNvPicPr>
          <p:nvPr/>
        </p:nvPicPr>
        <p:blipFill>
          <a:blip r:embed="rId10"/>
          <a:stretch>
            <a:fillRect/>
          </a:stretch>
        </p:blipFill>
        <p:spPr>
          <a:xfrm>
            <a:off x="7293113" y="2459849"/>
            <a:ext cx="1238423" cy="1422834"/>
          </a:xfrm>
          <a:prstGeom prst="rect">
            <a:avLst/>
          </a:prstGeom>
        </p:spPr>
      </p:pic>
      <p:pic>
        <p:nvPicPr>
          <p:cNvPr id="13" name="Picture 12">
            <a:hlinkClick r:id="rId6" action="ppaction://hlinksldjump"/>
          </p:cNvPr>
          <p:cNvPicPr>
            <a:picLocks noChangeAspect="1"/>
          </p:cNvPicPr>
          <p:nvPr/>
        </p:nvPicPr>
        <p:blipFill>
          <a:blip r:embed="rId11"/>
          <a:stretch>
            <a:fillRect/>
          </a:stretch>
        </p:blipFill>
        <p:spPr>
          <a:xfrm>
            <a:off x="8840557" y="2459849"/>
            <a:ext cx="1390844" cy="1394699"/>
          </a:xfrm>
          <a:prstGeom prst="rect">
            <a:avLst/>
          </a:prstGeom>
        </p:spPr>
      </p:pic>
    </p:spTree>
    <p:extLst>
      <p:ext uri="{BB962C8B-B14F-4D97-AF65-F5344CB8AC3E}">
        <p14:creationId xmlns:p14="http://schemas.microsoft.com/office/powerpoint/2010/main" val="249087528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89BD-22E1-0C0E-30F0-A88B1873C8EF}"/>
              </a:ext>
            </a:extLst>
          </p:cNvPr>
          <p:cNvSpPr>
            <a:spLocks noGrp="1"/>
          </p:cNvSpPr>
          <p:nvPr>
            <p:ph type="title"/>
          </p:nvPr>
        </p:nvSpPr>
        <p:spPr/>
        <p:txBody>
          <a:bodyPr/>
          <a:lstStyle/>
          <a:p>
            <a:r>
              <a:rPr lang="en-IN" sz="3600" b="1" u="sng" dirty="0"/>
              <a:t>INTRODUCTION ABOUT THE TOPIC</a:t>
            </a:r>
            <a:br>
              <a:rPr lang="en-IN" sz="3600" b="1" u="sng" dirty="0"/>
            </a:br>
            <a:endParaRPr lang="en-IN" dirty="0"/>
          </a:p>
        </p:txBody>
      </p:sp>
      <p:sp>
        <p:nvSpPr>
          <p:cNvPr id="3" name="Content Placeholder 2">
            <a:extLst>
              <a:ext uri="{FF2B5EF4-FFF2-40B4-BE49-F238E27FC236}">
                <a16:creationId xmlns:a16="http://schemas.microsoft.com/office/drawing/2014/main" id="{0A8B7582-956E-2203-8BEA-D245985ABBB4}"/>
              </a:ext>
            </a:extLst>
          </p:cNvPr>
          <p:cNvSpPr>
            <a:spLocks noGrp="1"/>
          </p:cNvSpPr>
          <p:nvPr>
            <p:ph idx="1"/>
          </p:nvPr>
        </p:nvSpPr>
        <p:spPr/>
        <p:txBody>
          <a:bodyPr/>
          <a:lstStyle/>
          <a:p>
            <a:r>
              <a:rPr lang="en-US" dirty="0"/>
              <a:t>The data is taken from </a:t>
            </a:r>
            <a:r>
              <a:rPr lang="en-US" dirty="0" err="1"/>
              <a:t>Souel</a:t>
            </a:r>
            <a:r>
              <a:rPr lang="en-US" dirty="0"/>
              <a:t> City of South </a:t>
            </a:r>
            <a:r>
              <a:rPr lang="en-US" dirty="0" err="1"/>
              <a:t>Korea.Currently</a:t>
            </a:r>
            <a:r>
              <a:rPr lang="en-US" dirty="0"/>
              <a:t> Rental bikes are introduced in many urban cities for the enhancement of mobility comfort. It is important to make the rental bike available and accessible to the public at the right time as it lessens the waiting time.</a:t>
            </a:r>
          </a:p>
          <a:p>
            <a:r>
              <a:rPr lang="en-US" dirty="0"/>
              <a:t> Eventually, providing the city with a stable supply of rental bikes becomes a major concern. The crucial part is the prediction of bike count required at each hour for the stable supply of rental bikes.</a:t>
            </a:r>
          </a:p>
          <a:p>
            <a:endParaRPr lang="en-IN" dirty="0"/>
          </a:p>
        </p:txBody>
      </p:sp>
      <p:pic>
        <p:nvPicPr>
          <p:cNvPr id="9" name="Picture 8">
            <a:extLst>
              <a:ext uri="{FF2B5EF4-FFF2-40B4-BE49-F238E27FC236}">
                <a16:creationId xmlns:a16="http://schemas.microsoft.com/office/drawing/2014/main" id="{1AAB9810-22D9-2698-EFC1-B7379DC1B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49" y="4986717"/>
            <a:ext cx="2960690" cy="1807712"/>
          </a:xfrm>
          <a:prstGeom prst="rect">
            <a:avLst/>
          </a:prstGeom>
        </p:spPr>
      </p:pic>
      <p:pic>
        <p:nvPicPr>
          <p:cNvPr id="11" name="Picture 10">
            <a:extLst>
              <a:ext uri="{FF2B5EF4-FFF2-40B4-BE49-F238E27FC236}">
                <a16:creationId xmlns:a16="http://schemas.microsoft.com/office/drawing/2014/main" id="{D4B82BD8-82BD-80A4-D87D-C24F17CCD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794" y="4937556"/>
            <a:ext cx="2960690" cy="1807712"/>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38223" y="86920"/>
            <a:ext cx="1157531" cy="697420"/>
          </a:xfrm>
          <a:prstGeom prst="rect">
            <a:avLst/>
          </a:prstGeom>
        </p:spPr>
      </p:pic>
    </p:spTree>
    <p:extLst>
      <p:ext uri="{BB962C8B-B14F-4D97-AF65-F5344CB8AC3E}">
        <p14:creationId xmlns:p14="http://schemas.microsoft.com/office/powerpoint/2010/main" val="325475813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A79FF04-8D7E-394E-2FB9-5A1244198A43}"/>
              </a:ext>
            </a:extLst>
          </p:cNvPr>
          <p:cNvCxnSpPr>
            <a:cxnSpLocks/>
          </p:cNvCxnSpPr>
          <p:nvPr/>
        </p:nvCxnSpPr>
        <p:spPr>
          <a:xfrm>
            <a:off x="5987842" y="1632155"/>
            <a:ext cx="0" cy="589936"/>
          </a:xfrm>
          <a:prstGeom prst="line">
            <a:avLst/>
          </a:prstGeom>
          <a:ln w="50800">
            <a:solidFill>
              <a:schemeClr val="tx1"/>
            </a:solidFill>
          </a:ln>
        </p:spPr>
        <p:style>
          <a:lnRef idx="3">
            <a:schemeClr val="dk1"/>
          </a:lnRef>
          <a:fillRef idx="0">
            <a:schemeClr val="dk1"/>
          </a:fillRef>
          <a:effectRef idx="2">
            <a:schemeClr val="dk1"/>
          </a:effectRef>
          <a:fontRef idx="minor">
            <a:schemeClr val="tx1"/>
          </a:fontRef>
        </p:style>
      </p:cxnSp>
      <p:sp>
        <p:nvSpPr>
          <p:cNvPr id="15" name="Oval 14">
            <a:extLst>
              <a:ext uri="{FF2B5EF4-FFF2-40B4-BE49-F238E27FC236}">
                <a16:creationId xmlns:a16="http://schemas.microsoft.com/office/drawing/2014/main" id="{DD5C1FCB-C97B-89D9-0959-1C0B9FE74D78}"/>
              </a:ext>
            </a:extLst>
          </p:cNvPr>
          <p:cNvSpPr/>
          <p:nvPr/>
        </p:nvSpPr>
        <p:spPr>
          <a:xfrm>
            <a:off x="88493" y="88491"/>
            <a:ext cx="4935791" cy="10520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rPr>
              <a:t>OBJECTIVES :</a:t>
            </a:r>
            <a:endParaRPr lang="en-IN" sz="4000" dirty="0">
              <a:ln w="0"/>
              <a:solidFill>
                <a:schemeClr val="bg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2BC27A5E-85C6-4627-0D9F-554641D15D33}"/>
              </a:ext>
            </a:extLst>
          </p:cNvPr>
          <p:cNvSpPr/>
          <p:nvPr/>
        </p:nvSpPr>
        <p:spPr>
          <a:xfrm>
            <a:off x="167151" y="140109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and evaluate the seasonal fluctuations in the demand for rental bike.</a:t>
            </a:r>
          </a:p>
        </p:txBody>
      </p:sp>
      <p:sp>
        <p:nvSpPr>
          <p:cNvPr id="19" name="Rectangle 18">
            <a:extLst>
              <a:ext uri="{FF2B5EF4-FFF2-40B4-BE49-F238E27FC236}">
                <a16:creationId xmlns:a16="http://schemas.microsoft.com/office/drawing/2014/main" id="{F27FC580-1385-7BCB-B0D8-99769C6B2C3F}"/>
              </a:ext>
            </a:extLst>
          </p:cNvPr>
          <p:cNvSpPr/>
          <p:nvPr/>
        </p:nvSpPr>
        <p:spPr>
          <a:xfrm>
            <a:off x="167150" y="2251589"/>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Investigate the variations in bike rental demand across different hours per day and days of the month and to identify the peak demand periods.</a:t>
            </a:r>
          </a:p>
        </p:txBody>
      </p:sp>
      <p:sp>
        <p:nvSpPr>
          <p:cNvPr id="20" name="Rectangle 19">
            <a:extLst>
              <a:ext uri="{FF2B5EF4-FFF2-40B4-BE49-F238E27FC236}">
                <a16:creationId xmlns:a16="http://schemas.microsoft.com/office/drawing/2014/main" id="{FD4F0DAF-23E1-1912-4C9D-2667AE99E484}"/>
              </a:ext>
            </a:extLst>
          </p:cNvPr>
          <p:cNvSpPr/>
          <p:nvPr/>
        </p:nvSpPr>
        <p:spPr>
          <a:xfrm>
            <a:off x="167149" y="3102080"/>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which features </a:t>
            </a:r>
            <a:r>
              <a:rPr lang="en-US">
                <a:solidFill>
                  <a:srgbClr val="002060"/>
                </a:solidFill>
              </a:rPr>
              <a:t>in dataset </a:t>
            </a:r>
            <a:r>
              <a:rPr lang="en-US" dirty="0">
                <a:solidFill>
                  <a:srgbClr val="002060"/>
                </a:solidFill>
              </a:rPr>
              <a:t>have the most significant impact on target outcome</a:t>
            </a:r>
          </a:p>
        </p:txBody>
      </p:sp>
      <p:sp>
        <p:nvSpPr>
          <p:cNvPr id="21" name="Rectangle 20">
            <a:extLst>
              <a:ext uri="{FF2B5EF4-FFF2-40B4-BE49-F238E27FC236}">
                <a16:creationId xmlns:a16="http://schemas.microsoft.com/office/drawing/2014/main" id="{2CAC7CB8-5004-3D2A-BB51-1B5B4A64CB5F}"/>
              </a:ext>
            </a:extLst>
          </p:cNvPr>
          <p:cNvSpPr/>
          <p:nvPr/>
        </p:nvSpPr>
        <p:spPr>
          <a:xfrm>
            <a:off x="167148" y="3962404"/>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determine which model is best suited for bike sharing demand dataset.</a:t>
            </a:r>
          </a:p>
        </p:txBody>
      </p:sp>
      <p:sp>
        <p:nvSpPr>
          <p:cNvPr id="22" name="Rectangle 21">
            <a:extLst>
              <a:ext uri="{FF2B5EF4-FFF2-40B4-BE49-F238E27FC236}">
                <a16:creationId xmlns:a16="http://schemas.microsoft.com/office/drawing/2014/main" id="{29BC94EA-3CBC-A32E-51F3-9AC7D644D31D}"/>
              </a:ext>
            </a:extLst>
          </p:cNvPr>
          <p:cNvSpPr/>
          <p:nvPr/>
        </p:nvSpPr>
        <p:spPr>
          <a:xfrm>
            <a:off x="167148" y="482272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relationships between variables to understand how different factor influence the demand for rental bikes</a:t>
            </a:r>
          </a:p>
        </p:txBody>
      </p:sp>
      <p:pic>
        <p:nvPicPr>
          <p:cNvPr id="9" name="Picture 8">
            <a:hlinkClick r:id="rId3" action="ppaction://hlinksldjump"/>
          </p:cNvPr>
          <p:cNvPicPr>
            <a:picLocks noChangeAspect="1"/>
          </p:cNvPicPr>
          <p:nvPr/>
        </p:nvPicPr>
        <p:blipFill>
          <a:blip r:embed="rId4"/>
          <a:stretch>
            <a:fillRect/>
          </a:stretch>
        </p:blipFill>
        <p:spPr>
          <a:xfrm>
            <a:off x="10789920" y="88491"/>
            <a:ext cx="1156924" cy="811841"/>
          </a:xfrm>
          <a:prstGeom prst="rect">
            <a:avLst/>
          </a:prstGeom>
        </p:spPr>
      </p:pic>
    </p:spTree>
    <p:extLst>
      <p:ext uri="{BB962C8B-B14F-4D97-AF65-F5344CB8AC3E}">
        <p14:creationId xmlns:p14="http://schemas.microsoft.com/office/powerpoint/2010/main" val="10868669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F1ED1F7E-E0A1-F649-8209-BC499BD18498}"/>
              </a:ext>
            </a:extLst>
          </p:cNvPr>
          <p:cNvSpPr/>
          <p:nvPr/>
        </p:nvSpPr>
        <p:spPr>
          <a:xfrm>
            <a:off x="1794387" y="88490"/>
            <a:ext cx="8603226" cy="894735"/>
          </a:xfrm>
          <a:prstGeom prst="snip1Rect">
            <a:avLst/>
          </a:prstGeom>
          <a:solidFill>
            <a:schemeClr val="accent1">
              <a:alpha val="2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EXPLORATORY DATA ANALYSIS</a:t>
            </a:r>
            <a:endParaRPr lang="en-IN" sz="3200" dirty="0"/>
          </a:p>
        </p:txBody>
      </p:sp>
      <p:sp>
        <p:nvSpPr>
          <p:cNvPr id="5" name="Rectangle 4">
            <a:extLst>
              <a:ext uri="{FF2B5EF4-FFF2-40B4-BE49-F238E27FC236}">
                <a16:creationId xmlns:a16="http://schemas.microsoft.com/office/drawing/2014/main" id="{68677EA2-BE47-71D6-24B7-6C38F3FC65BD}"/>
              </a:ext>
            </a:extLst>
          </p:cNvPr>
          <p:cNvSpPr/>
          <p:nvPr/>
        </p:nvSpPr>
        <p:spPr>
          <a:xfrm>
            <a:off x="521111" y="1288026"/>
            <a:ext cx="5407740"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Seasonable</a:t>
            </a:r>
            <a:r>
              <a:rPr lang="en-US" sz="2400" dirty="0"/>
              <a:t> </a:t>
            </a:r>
            <a:r>
              <a:rPr lang="en-US" sz="2400" dirty="0">
                <a:solidFill>
                  <a:schemeClr val="bg1"/>
                </a:solidFill>
              </a:rPr>
              <a:t>fluctuations with respect to other factors</a:t>
            </a:r>
            <a:endParaRPr lang="en-IN" sz="2400" dirty="0">
              <a:solidFill>
                <a:schemeClr val="bg1"/>
              </a:solidFill>
            </a:endParaRPr>
          </a:p>
        </p:txBody>
      </p:sp>
      <p:sp>
        <p:nvSpPr>
          <p:cNvPr id="6" name="Rectangle 5">
            <a:extLst>
              <a:ext uri="{FF2B5EF4-FFF2-40B4-BE49-F238E27FC236}">
                <a16:creationId xmlns:a16="http://schemas.microsoft.com/office/drawing/2014/main" id="{8176A48A-C033-20AC-1701-EC2785580821}"/>
              </a:ext>
            </a:extLst>
          </p:cNvPr>
          <p:cNvSpPr/>
          <p:nvPr/>
        </p:nvSpPr>
        <p:spPr>
          <a:xfrm>
            <a:off x="422787" y="2853814"/>
            <a:ext cx="5250425"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Daywise,monthwise</a:t>
            </a:r>
            <a:r>
              <a:rPr lang="en-US" sz="2400" dirty="0">
                <a:solidFill>
                  <a:schemeClr val="bg1"/>
                </a:solidFill>
              </a:rPr>
              <a:t> and hours per day demand</a:t>
            </a:r>
            <a:endParaRPr lang="en-IN" sz="2400" dirty="0">
              <a:solidFill>
                <a:schemeClr val="bg1"/>
              </a:solidFill>
            </a:endParaRPr>
          </a:p>
        </p:txBody>
      </p:sp>
      <p:sp>
        <p:nvSpPr>
          <p:cNvPr id="7" name="Rectangle 6">
            <a:extLst>
              <a:ext uri="{FF2B5EF4-FFF2-40B4-BE49-F238E27FC236}">
                <a16:creationId xmlns:a16="http://schemas.microsoft.com/office/drawing/2014/main" id="{5FF3FCBA-1B01-A0FD-0086-59AAA9D80F5E}"/>
              </a:ext>
            </a:extLst>
          </p:cNvPr>
          <p:cNvSpPr/>
          <p:nvPr/>
        </p:nvSpPr>
        <p:spPr>
          <a:xfrm>
            <a:off x="481780" y="4660491"/>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Holiday conditions</a:t>
            </a:r>
            <a:endParaRPr lang="en-IN" sz="2400" dirty="0">
              <a:solidFill>
                <a:schemeClr val="bg1"/>
              </a:solidFill>
            </a:endParaRPr>
          </a:p>
        </p:txBody>
      </p:sp>
      <p:cxnSp>
        <p:nvCxnSpPr>
          <p:cNvPr id="9" name="Straight Connector 8">
            <a:extLst>
              <a:ext uri="{FF2B5EF4-FFF2-40B4-BE49-F238E27FC236}">
                <a16:creationId xmlns:a16="http://schemas.microsoft.com/office/drawing/2014/main" id="{8D5F5D4B-BFC1-3F7B-189E-77A5CF172A19}"/>
              </a:ext>
            </a:extLst>
          </p:cNvPr>
          <p:cNvCxnSpPr/>
          <p:nvPr/>
        </p:nvCxnSpPr>
        <p:spPr>
          <a:xfrm>
            <a:off x="2861187" y="1936955"/>
            <a:ext cx="0" cy="84557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28DBD0BD-C701-99C6-D681-E3D07E954F36}"/>
              </a:ext>
            </a:extLst>
          </p:cNvPr>
          <p:cNvCxnSpPr>
            <a:cxnSpLocks/>
          </p:cNvCxnSpPr>
          <p:nvPr/>
        </p:nvCxnSpPr>
        <p:spPr>
          <a:xfrm>
            <a:off x="2861187" y="3429000"/>
            <a:ext cx="0" cy="12314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DF84FFE-34A6-E49A-00AA-959D7025EC29}"/>
              </a:ext>
            </a:extLst>
          </p:cNvPr>
          <p:cNvSpPr/>
          <p:nvPr/>
        </p:nvSpPr>
        <p:spPr>
          <a:xfrm>
            <a:off x="521109" y="5845278"/>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weather conditions</a:t>
            </a:r>
            <a:endParaRPr lang="en-IN" sz="2400" dirty="0">
              <a:solidFill>
                <a:schemeClr val="bg1"/>
              </a:solidFill>
            </a:endParaRPr>
          </a:p>
        </p:txBody>
      </p:sp>
      <p:cxnSp>
        <p:nvCxnSpPr>
          <p:cNvPr id="15" name="Straight Connector 14">
            <a:extLst>
              <a:ext uri="{FF2B5EF4-FFF2-40B4-BE49-F238E27FC236}">
                <a16:creationId xmlns:a16="http://schemas.microsoft.com/office/drawing/2014/main" id="{E71ED491-E3A6-396C-AFFA-EFF65108D0FB}"/>
              </a:ext>
            </a:extLst>
          </p:cNvPr>
          <p:cNvCxnSpPr/>
          <p:nvPr/>
        </p:nvCxnSpPr>
        <p:spPr>
          <a:xfrm>
            <a:off x="2861187" y="5152103"/>
            <a:ext cx="0" cy="693175"/>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Picture 9">
            <a:hlinkClick r:id="rId3" action="ppaction://hlinksldjump"/>
          </p:cNvPr>
          <p:cNvPicPr>
            <a:picLocks noChangeAspect="1"/>
          </p:cNvPicPr>
          <p:nvPr/>
        </p:nvPicPr>
        <p:blipFill>
          <a:blip r:embed="rId4"/>
          <a:stretch>
            <a:fillRect/>
          </a:stretch>
        </p:blipFill>
        <p:spPr>
          <a:xfrm>
            <a:off x="43243" y="80550"/>
            <a:ext cx="1267226" cy="763512"/>
          </a:xfrm>
          <a:prstGeom prst="rect">
            <a:avLst/>
          </a:prstGeom>
        </p:spPr>
      </p:pic>
    </p:spTree>
    <p:extLst>
      <p:ext uri="{BB962C8B-B14F-4D97-AF65-F5344CB8AC3E}">
        <p14:creationId xmlns:p14="http://schemas.microsoft.com/office/powerpoint/2010/main" val="358987140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DBF7A-85CD-D2D5-26E1-A68A4DA9A9AA}"/>
              </a:ext>
            </a:extLst>
          </p:cNvPr>
          <p:cNvPicPr>
            <a:picLocks noChangeAspect="1"/>
          </p:cNvPicPr>
          <p:nvPr/>
        </p:nvPicPr>
        <p:blipFill>
          <a:blip r:embed="rId2"/>
          <a:stretch>
            <a:fillRect/>
          </a:stretch>
        </p:blipFill>
        <p:spPr>
          <a:xfrm>
            <a:off x="411615" y="235974"/>
            <a:ext cx="5006941" cy="3025148"/>
          </a:xfrm>
          <a:prstGeom prst="rect">
            <a:avLst/>
          </a:prstGeom>
        </p:spPr>
      </p:pic>
      <p:sp>
        <p:nvSpPr>
          <p:cNvPr id="8" name="Rectangle 7">
            <a:extLst>
              <a:ext uri="{FF2B5EF4-FFF2-40B4-BE49-F238E27FC236}">
                <a16:creationId xmlns:a16="http://schemas.microsoft.com/office/drawing/2014/main" id="{9A3B43FE-A58B-A4F4-7AE6-E4DD1736CFDE}"/>
              </a:ext>
            </a:extLst>
          </p:cNvPr>
          <p:cNvSpPr/>
          <p:nvPr/>
        </p:nvSpPr>
        <p:spPr>
          <a:xfrm>
            <a:off x="127819" y="3875138"/>
            <a:ext cx="5810864" cy="105205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IN" dirty="0"/>
          </a:p>
          <a:p>
            <a:pPr algn="l"/>
            <a:r>
              <a:rPr lang="en-US" dirty="0">
                <a:effectLst/>
                <a:latin typeface="var(--jp-content-font-family)"/>
              </a:rPr>
              <a:t>There is not all demand for the rental bikes on non functioning </a:t>
            </a:r>
            <a:r>
              <a:rPr lang="en-US" dirty="0" err="1">
                <a:effectLst/>
                <a:latin typeface="var(--jp-content-font-family)"/>
              </a:rPr>
              <a:t>days,In</a:t>
            </a:r>
            <a:r>
              <a:rPr lang="en-US" dirty="0">
                <a:effectLst/>
                <a:latin typeface="var(--jp-content-font-family)"/>
              </a:rPr>
              <a:t> summer the </a:t>
            </a:r>
            <a:r>
              <a:rPr lang="en-US" dirty="0" err="1">
                <a:effectLst/>
                <a:latin typeface="var(--jp-content-font-family)"/>
              </a:rPr>
              <a:t>demad</a:t>
            </a:r>
            <a:r>
              <a:rPr lang="en-US" dirty="0">
                <a:effectLst/>
                <a:latin typeface="var(--jp-content-font-family)"/>
              </a:rPr>
              <a:t> is more followed by </a:t>
            </a:r>
            <a:r>
              <a:rPr lang="en-US" dirty="0" err="1">
                <a:effectLst/>
                <a:latin typeface="var(--jp-content-font-family)"/>
              </a:rPr>
              <a:t>Autumn.Spring</a:t>
            </a:r>
            <a:r>
              <a:rPr lang="en-US" dirty="0">
                <a:effectLst/>
                <a:latin typeface="var(--jp-content-font-family)"/>
              </a:rPr>
              <a:t> and Winter respectively.</a:t>
            </a:r>
          </a:p>
          <a:p>
            <a:pPr algn="r"/>
            <a:endParaRPr lang="en-US" dirty="0">
              <a:effectLst/>
              <a:latin typeface="var(--jp-cell-prompt-font-family)"/>
            </a:endParaRPr>
          </a:p>
          <a:p>
            <a:r>
              <a:rPr lang="en-US" b="0" i="0" dirty="0">
                <a:effectLst/>
                <a:highlight>
                  <a:srgbClr val="F5F5F5"/>
                </a:highlight>
                <a:latin typeface="menlo"/>
              </a:rPr>
              <a:t/>
            </a:r>
            <a:br>
              <a:rPr lang="en-US" b="0" i="0" dirty="0">
                <a:effectLst/>
                <a:highlight>
                  <a:srgbClr val="F5F5F5"/>
                </a:highlight>
                <a:latin typeface="menlo"/>
              </a:rPr>
            </a:br>
            <a:endParaRPr lang="en-IN" dirty="0"/>
          </a:p>
        </p:txBody>
      </p:sp>
      <p:sp>
        <p:nvSpPr>
          <p:cNvPr id="11" name="Rectangle 10">
            <a:extLst>
              <a:ext uri="{FF2B5EF4-FFF2-40B4-BE49-F238E27FC236}">
                <a16:creationId xmlns:a16="http://schemas.microsoft.com/office/drawing/2014/main" id="{212D613C-6656-8E19-66D8-B728C4E1D452}"/>
              </a:ext>
            </a:extLst>
          </p:cNvPr>
          <p:cNvSpPr/>
          <p:nvPr/>
        </p:nvSpPr>
        <p:spPr>
          <a:xfrm>
            <a:off x="6096000" y="678426"/>
            <a:ext cx="5810864" cy="12978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Summer seasons has on an average maximum demand for rental bikes as compared to other seasons whereas winter as lowest</a:t>
            </a:r>
            <a:endParaRPr lang="en-IN" dirty="0"/>
          </a:p>
        </p:txBody>
      </p:sp>
      <p:pic>
        <p:nvPicPr>
          <p:cNvPr id="13" name="Picture 12">
            <a:extLst>
              <a:ext uri="{FF2B5EF4-FFF2-40B4-BE49-F238E27FC236}">
                <a16:creationId xmlns:a16="http://schemas.microsoft.com/office/drawing/2014/main" id="{EFEDEB2B-CC2A-C5CE-E0FB-8BA19B35F134}"/>
              </a:ext>
            </a:extLst>
          </p:cNvPr>
          <p:cNvPicPr>
            <a:picLocks noChangeAspect="1"/>
          </p:cNvPicPr>
          <p:nvPr/>
        </p:nvPicPr>
        <p:blipFill>
          <a:blip r:embed="rId3"/>
          <a:stretch>
            <a:fillRect/>
          </a:stretch>
        </p:blipFill>
        <p:spPr>
          <a:xfrm>
            <a:off x="6188327" y="3299251"/>
            <a:ext cx="5626210" cy="3255878"/>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2316216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747D0-9496-6DB2-3EAE-079DAB1F25A2}"/>
              </a:ext>
            </a:extLst>
          </p:cNvPr>
          <p:cNvPicPr>
            <a:picLocks noChangeAspect="1"/>
          </p:cNvPicPr>
          <p:nvPr/>
        </p:nvPicPr>
        <p:blipFill>
          <a:blip r:embed="rId2"/>
          <a:stretch>
            <a:fillRect/>
          </a:stretch>
        </p:blipFill>
        <p:spPr>
          <a:xfrm>
            <a:off x="858758" y="127383"/>
            <a:ext cx="10474483" cy="5034552"/>
          </a:xfrm>
          <a:prstGeom prst="rect">
            <a:avLst/>
          </a:prstGeom>
        </p:spPr>
      </p:pic>
      <p:sp>
        <p:nvSpPr>
          <p:cNvPr id="4" name="Rectangle 3">
            <a:extLst>
              <a:ext uri="{FF2B5EF4-FFF2-40B4-BE49-F238E27FC236}">
                <a16:creationId xmlns:a16="http://schemas.microsoft.com/office/drawing/2014/main" id="{A8A859B0-4C99-DCAB-8736-1EBAD2F42057}"/>
              </a:ext>
            </a:extLst>
          </p:cNvPr>
          <p:cNvSpPr/>
          <p:nvPr/>
        </p:nvSpPr>
        <p:spPr>
          <a:xfrm>
            <a:off x="1268361" y="5309419"/>
            <a:ext cx="9458631" cy="13175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effectLst/>
                <a:latin typeface="var(--jp-cell-prompt-font-family)"/>
              </a:rPr>
              <a:t>[66]:</a:t>
            </a:r>
          </a:p>
          <a:p>
            <a:pPr algn="l"/>
            <a:endParaRPr lang="en-US" dirty="0">
              <a:effectLst/>
              <a:latin typeface="var(--jp-content-font-family)"/>
            </a:endParaRPr>
          </a:p>
          <a:p>
            <a:pPr algn="l"/>
            <a:endParaRPr lang="en-US" dirty="0">
              <a:latin typeface="var(--jp-content-font-family)"/>
            </a:endParaRPr>
          </a:p>
          <a:p>
            <a:pPr algn="l"/>
            <a:r>
              <a:rPr lang="en-US" dirty="0">
                <a:solidFill>
                  <a:schemeClr val="bg1">
                    <a:lumMod val="85000"/>
                    <a:lumOff val="15000"/>
                  </a:schemeClr>
                </a:solidFill>
                <a:effectLst/>
                <a:latin typeface="var(--jp-content-font-family)"/>
              </a:rPr>
              <a:t>6th day of month has highest number of rented count followed by the 7th,9th and 13th day     </a:t>
            </a:r>
            <a:r>
              <a:rPr lang="en-US" dirty="0" err="1">
                <a:solidFill>
                  <a:schemeClr val="bg1">
                    <a:lumMod val="85000"/>
                    <a:lumOff val="15000"/>
                  </a:schemeClr>
                </a:solidFill>
                <a:effectLst/>
                <a:latin typeface="var(--jp-content-font-family)"/>
              </a:rPr>
              <a:t>respectively.whereas</a:t>
            </a:r>
            <a:r>
              <a:rPr lang="en-US" dirty="0">
                <a:solidFill>
                  <a:schemeClr val="bg1">
                    <a:lumMod val="85000"/>
                    <a:lumOff val="15000"/>
                  </a:schemeClr>
                </a:solidFill>
                <a:effectLst/>
                <a:latin typeface="var(--jp-content-font-family)"/>
              </a:rPr>
              <a:t> the 1st,2nd,and 12th day has lowest number of rented bikes.</a:t>
            </a:r>
            <a:endParaRPr lang="en-US" dirty="0">
              <a:solidFill>
                <a:schemeClr val="bg1">
                  <a:lumMod val="85000"/>
                  <a:lumOff val="15000"/>
                </a:schemeClr>
              </a:solidFill>
              <a:effectLst/>
              <a:latin typeface="var(--jp-cell-prompt-font-family)"/>
            </a:endParaRPr>
          </a:p>
          <a:p>
            <a:r>
              <a:rPr lang="en-US" b="0" i="0" dirty="0">
                <a:solidFill>
                  <a:schemeClr val="bg1">
                    <a:lumMod val="85000"/>
                    <a:lumOff val="15000"/>
                  </a:schemeClr>
                </a:solidFill>
                <a:effectLst/>
                <a:highlight>
                  <a:srgbClr val="F5F5F5"/>
                </a:highlight>
                <a:latin typeface="menlo"/>
              </a:rPr>
              <a:t/>
            </a:r>
            <a:br>
              <a:rPr lang="en-US" b="0" i="0" dirty="0">
                <a:solidFill>
                  <a:schemeClr val="bg1">
                    <a:lumMod val="85000"/>
                    <a:lumOff val="15000"/>
                  </a:schemeClr>
                </a:solidFill>
                <a:effectLst/>
                <a:highlight>
                  <a:srgbClr val="F5F5F5"/>
                </a:highlight>
                <a:latin typeface="menlo"/>
              </a:rPr>
            </a:br>
            <a:r>
              <a:rPr lang="en-US" b="0" i="0" dirty="0">
                <a:effectLst/>
                <a:highlight>
                  <a:srgbClr val="F5F5F5"/>
                </a:highlight>
                <a:latin typeface="menlo"/>
              </a:rPr>
              <a:t/>
            </a:r>
            <a:br>
              <a:rPr lang="en-US" b="0" i="0" dirty="0">
                <a:effectLst/>
                <a:highlight>
                  <a:srgbClr val="F5F5F5"/>
                </a:highlight>
                <a:latin typeface="menlo"/>
              </a:rPr>
            </a:br>
            <a:r>
              <a:rPr lang="en-US" b="0" i="0" dirty="0">
                <a:effectLst/>
                <a:highlight>
                  <a:srgbClr val="F5F5F5"/>
                </a:highlight>
                <a:latin typeface="menlo"/>
              </a:rPr>
              <a:t> </a:t>
            </a:r>
            <a:endParaRPr lang="en-IN" dirty="0"/>
          </a:p>
        </p:txBody>
      </p:sp>
      <p:pic>
        <p:nvPicPr>
          <p:cNvPr id="5" name="Picture 4">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44399499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887967-4EED-995F-D39C-9DDC98A21B12}"/>
              </a:ext>
            </a:extLst>
          </p:cNvPr>
          <p:cNvPicPr>
            <a:picLocks noChangeAspect="1"/>
          </p:cNvPicPr>
          <p:nvPr/>
        </p:nvPicPr>
        <p:blipFill>
          <a:blip r:embed="rId2"/>
          <a:stretch>
            <a:fillRect/>
          </a:stretch>
        </p:blipFill>
        <p:spPr>
          <a:xfrm>
            <a:off x="403309" y="1"/>
            <a:ext cx="5466549" cy="3429000"/>
          </a:xfrm>
          <a:prstGeom prst="rect">
            <a:avLst/>
          </a:prstGeom>
        </p:spPr>
      </p:pic>
      <p:sp>
        <p:nvSpPr>
          <p:cNvPr id="10" name="Rectangle 9">
            <a:extLst>
              <a:ext uri="{FF2B5EF4-FFF2-40B4-BE49-F238E27FC236}">
                <a16:creationId xmlns:a16="http://schemas.microsoft.com/office/drawing/2014/main" id="{7BD7C181-2748-8123-B401-70BCEB6F4772}"/>
              </a:ext>
            </a:extLst>
          </p:cNvPr>
          <p:cNvSpPr/>
          <p:nvPr/>
        </p:nvSpPr>
        <p:spPr>
          <a:xfrm>
            <a:off x="6096000" y="1130710"/>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May,June,July</a:t>
            </a:r>
            <a:r>
              <a:rPr lang="en-US" dirty="0">
                <a:solidFill>
                  <a:schemeClr val="bg1"/>
                </a:solidFill>
              </a:rPr>
              <a:t> have high number of rental bikes whereas </a:t>
            </a:r>
            <a:r>
              <a:rPr lang="en-US" dirty="0" err="1">
                <a:solidFill>
                  <a:schemeClr val="bg1"/>
                </a:solidFill>
              </a:rPr>
              <a:t>January,February</a:t>
            </a:r>
            <a:r>
              <a:rPr lang="en-US" dirty="0">
                <a:solidFill>
                  <a:schemeClr val="bg1"/>
                </a:solidFill>
              </a:rPr>
              <a:t> and December month has low number of rental bikes.</a:t>
            </a:r>
            <a:endParaRPr lang="en-IN" dirty="0">
              <a:solidFill>
                <a:schemeClr val="bg1"/>
              </a:solidFill>
            </a:endParaRPr>
          </a:p>
        </p:txBody>
      </p:sp>
      <p:pic>
        <p:nvPicPr>
          <p:cNvPr id="12" name="Picture 11">
            <a:extLst>
              <a:ext uri="{FF2B5EF4-FFF2-40B4-BE49-F238E27FC236}">
                <a16:creationId xmlns:a16="http://schemas.microsoft.com/office/drawing/2014/main" id="{350FFF53-7064-1D54-C234-AA56FBAA9A9B}"/>
              </a:ext>
            </a:extLst>
          </p:cNvPr>
          <p:cNvPicPr>
            <a:picLocks noChangeAspect="1"/>
          </p:cNvPicPr>
          <p:nvPr/>
        </p:nvPicPr>
        <p:blipFill>
          <a:blip r:embed="rId3"/>
          <a:stretch>
            <a:fillRect/>
          </a:stretch>
        </p:blipFill>
        <p:spPr>
          <a:xfrm>
            <a:off x="6096000" y="3185650"/>
            <a:ext cx="5466549" cy="3581303"/>
          </a:xfrm>
          <a:prstGeom prst="rect">
            <a:avLst/>
          </a:prstGeom>
        </p:spPr>
      </p:pic>
      <p:sp>
        <p:nvSpPr>
          <p:cNvPr id="13" name="Rectangle 12">
            <a:extLst>
              <a:ext uri="{FF2B5EF4-FFF2-40B4-BE49-F238E27FC236}">
                <a16:creationId xmlns:a16="http://schemas.microsoft.com/office/drawing/2014/main" id="{0694AA71-3937-3338-8378-7D7CB80CDBC2}"/>
              </a:ext>
            </a:extLst>
          </p:cNvPr>
          <p:cNvSpPr/>
          <p:nvPr/>
        </p:nvSpPr>
        <p:spPr>
          <a:xfrm>
            <a:off x="177167" y="4154129"/>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a:p>
            <a:pPr algn="ctr"/>
            <a:endParaRPr lang="en-IN" dirty="0"/>
          </a:p>
          <a:p>
            <a:pPr algn="l"/>
            <a:r>
              <a:rPr lang="en-US" dirty="0">
                <a:solidFill>
                  <a:schemeClr val="bg1"/>
                </a:solidFill>
                <a:effectLst/>
                <a:latin typeface="var(--jp-content-font-family)"/>
              </a:rPr>
              <a:t>On non functioning day there is not at all demand for the rental bikes whereas in </a:t>
            </a:r>
            <a:r>
              <a:rPr lang="en-US" dirty="0" err="1">
                <a:solidFill>
                  <a:schemeClr val="bg1"/>
                </a:solidFill>
                <a:effectLst/>
                <a:latin typeface="var(--jp-content-font-family)"/>
              </a:rPr>
              <a:t>june</a:t>
            </a:r>
            <a:r>
              <a:rPr lang="en-US" dirty="0">
                <a:solidFill>
                  <a:schemeClr val="bg1"/>
                </a:solidFill>
                <a:effectLst/>
                <a:latin typeface="var(--jp-content-font-family)"/>
              </a:rPr>
              <a:t> on functioning day there is more demand of rental bikes</a:t>
            </a:r>
            <a:r>
              <a:rPr lang="en-US" dirty="0">
                <a:effectLst/>
                <a:latin typeface="var(--jp-content-font-family)"/>
              </a:rPr>
              <a:t>.</a:t>
            </a:r>
          </a:p>
          <a:p>
            <a:pPr algn="r"/>
            <a:endParaRPr lang="en-US" dirty="0">
              <a:effectLst/>
              <a:latin typeface="var(--jp-cell-prompt-font-family)"/>
            </a:endParaRPr>
          </a:p>
          <a:p>
            <a:r>
              <a:rPr lang="en-US" b="0" i="0" dirty="0">
                <a:effectLst/>
                <a:highlight>
                  <a:srgbClr val="F5F5F5"/>
                </a:highlight>
                <a:latin typeface="menlo"/>
              </a:rPr>
              <a:t/>
            </a:r>
            <a:br>
              <a:rPr lang="en-US" b="0" i="0" dirty="0">
                <a:effectLst/>
                <a:highlight>
                  <a:srgbClr val="F5F5F5"/>
                </a:highlight>
                <a:latin typeface="menlo"/>
              </a:rPr>
            </a:b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03533714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1281</TotalTime>
  <Words>1150</Words>
  <Application>Microsoft Office PowerPoint</Application>
  <PresentationFormat>Widescreen</PresentationFormat>
  <Paragraphs>114</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Bahnschrift SemiBold SemiConden</vt:lpstr>
      <vt:lpstr>Bookman Old Style</vt:lpstr>
      <vt:lpstr>Calibri</vt:lpstr>
      <vt:lpstr>menlo</vt:lpstr>
      <vt:lpstr>Rockwell</vt:lpstr>
      <vt:lpstr>var(--jp-cell-prompt-font-family)</vt:lpstr>
      <vt:lpstr>var(--jp-content-font-family)</vt:lpstr>
      <vt:lpstr>Damask</vt:lpstr>
      <vt:lpstr>On Job training (INTERNSHIP) PROJRCT PRESENTATION</vt:lpstr>
      <vt:lpstr>PRESENTED BY:- CHAITALI KATE ANKITA KENJALE SNEHA BIRNALE DNYANESHWARI JADHAV  TULJARAM CHATURCHAND COLLEGE OF ARTS,SCIENCE AND COMMERCE,baramati</vt:lpstr>
      <vt:lpstr>PowerPoint Presentation</vt:lpstr>
      <vt:lpstr>INTRODUCTION ABOUT THE TOPIC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Job training (INTERNSHIP) PROJRCT PRESENTATION</dc:title>
  <dc:creator>ANKITA KENJALE</dc:creator>
  <cp:lastModifiedBy>Admin</cp:lastModifiedBy>
  <cp:revision>36</cp:revision>
  <dcterms:created xsi:type="dcterms:W3CDTF">2024-06-27T14:12:04Z</dcterms:created>
  <dcterms:modified xsi:type="dcterms:W3CDTF">2024-06-29T09:27:47Z</dcterms:modified>
</cp:coreProperties>
</file>